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P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PH"/>
          </a:p>
        </p:txBody>
      </p:sp>
      <p:sp>
        <p:nvSpPr>
          <p:cNvPr id="4" name="Date Placeholder 3"/>
          <p:cNvSpPr>
            <a:spLocks noGrp="1"/>
          </p:cNvSpPr>
          <p:nvPr>
            <p:ph type="dt" sz="half" idx="10"/>
          </p:nvPr>
        </p:nvSpPr>
        <p:spPr/>
        <p:txBody>
          <a:bodyPr/>
          <a:lstStyle/>
          <a:p>
            <a:fld id="{55449398-19DE-4B6C-A415-D01DF6D9C016}" type="datetimeFigureOut">
              <a:rPr lang="en-PH" smtClean="0"/>
              <a:t>30/03/2023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199809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55449398-19DE-4B6C-A415-D01DF6D9C016}" type="datetimeFigureOut">
              <a:rPr lang="en-PH" smtClean="0"/>
              <a:t>30/03/2023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310992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P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55449398-19DE-4B6C-A415-D01DF6D9C016}" type="datetimeFigureOut">
              <a:rPr lang="en-PH" smtClean="0"/>
              <a:t>30/03/2023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231458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55449398-19DE-4B6C-A415-D01DF6D9C016}" type="datetimeFigureOut">
              <a:rPr lang="en-PH" smtClean="0"/>
              <a:t>30/03/2023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762423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P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449398-19DE-4B6C-A415-D01DF6D9C016}" type="datetimeFigureOut">
              <a:rPr lang="en-PH" smtClean="0"/>
              <a:t>30/03/2023</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3913565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Date Placeholder 4"/>
          <p:cNvSpPr>
            <a:spLocks noGrp="1"/>
          </p:cNvSpPr>
          <p:nvPr>
            <p:ph type="dt" sz="half" idx="10"/>
          </p:nvPr>
        </p:nvSpPr>
        <p:spPr/>
        <p:txBody>
          <a:bodyPr/>
          <a:lstStyle/>
          <a:p>
            <a:fld id="{55449398-19DE-4B6C-A415-D01DF6D9C016}" type="datetimeFigureOut">
              <a:rPr lang="en-PH" smtClean="0"/>
              <a:t>30/03/2023</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1164755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P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7" name="Date Placeholder 6"/>
          <p:cNvSpPr>
            <a:spLocks noGrp="1"/>
          </p:cNvSpPr>
          <p:nvPr>
            <p:ph type="dt" sz="half" idx="10"/>
          </p:nvPr>
        </p:nvSpPr>
        <p:spPr/>
        <p:txBody>
          <a:bodyPr/>
          <a:lstStyle/>
          <a:p>
            <a:fld id="{55449398-19DE-4B6C-A415-D01DF6D9C016}" type="datetimeFigureOut">
              <a:rPr lang="en-PH" smtClean="0"/>
              <a:t>30/03/2023</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3480252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Date Placeholder 2"/>
          <p:cNvSpPr>
            <a:spLocks noGrp="1"/>
          </p:cNvSpPr>
          <p:nvPr>
            <p:ph type="dt" sz="half" idx="10"/>
          </p:nvPr>
        </p:nvSpPr>
        <p:spPr/>
        <p:txBody>
          <a:bodyPr/>
          <a:lstStyle/>
          <a:p>
            <a:fld id="{55449398-19DE-4B6C-A415-D01DF6D9C016}" type="datetimeFigureOut">
              <a:rPr lang="en-PH" smtClean="0"/>
              <a:t>30/03/2023</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3398103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449398-19DE-4B6C-A415-D01DF6D9C016}" type="datetimeFigureOut">
              <a:rPr lang="en-PH" smtClean="0"/>
              <a:t>30/03/2023</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9181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P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449398-19DE-4B6C-A415-D01DF6D9C016}" type="datetimeFigureOut">
              <a:rPr lang="en-PH" smtClean="0"/>
              <a:t>30/03/2023</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1191132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P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449398-19DE-4B6C-A415-D01DF6D9C016}" type="datetimeFigureOut">
              <a:rPr lang="en-PH" smtClean="0"/>
              <a:t>30/03/2023</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25ACEB46-00D2-4C76-899A-DE454D93784C}" type="slidenum">
              <a:rPr lang="en-PH" smtClean="0"/>
              <a:t>‹#›</a:t>
            </a:fld>
            <a:endParaRPr lang="en-PH"/>
          </a:p>
        </p:txBody>
      </p:sp>
    </p:spTree>
    <p:extLst>
      <p:ext uri="{BB962C8B-B14F-4D97-AF65-F5344CB8AC3E}">
        <p14:creationId xmlns:p14="http://schemas.microsoft.com/office/powerpoint/2010/main" val="3833374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P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449398-19DE-4B6C-A415-D01DF6D9C016}" type="datetimeFigureOut">
              <a:rPr lang="en-PH" smtClean="0"/>
              <a:t>30/03/2023</a:t>
            </a:fld>
            <a:endParaRPr lang="en-P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ACEB46-00D2-4C76-899A-DE454D93784C}" type="slidenum">
              <a:rPr lang="en-PH" smtClean="0"/>
              <a:t>‹#›</a:t>
            </a:fld>
            <a:endParaRPr lang="en-PH"/>
          </a:p>
        </p:txBody>
      </p:sp>
    </p:spTree>
    <p:extLst>
      <p:ext uri="{BB962C8B-B14F-4D97-AF65-F5344CB8AC3E}">
        <p14:creationId xmlns:p14="http://schemas.microsoft.com/office/powerpoint/2010/main" val="2663301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6301" y="1266859"/>
            <a:ext cx="11431240" cy="4339650"/>
          </a:xfrm>
          <a:prstGeom prst="rect">
            <a:avLst/>
          </a:prstGeom>
          <a:noFill/>
        </p:spPr>
        <p:txBody>
          <a:bodyPr wrap="square" lIns="91440" tIns="45720" rIns="91440" bIns="45720">
            <a:spAutoFit/>
          </a:bodyPr>
          <a:lstStyle/>
          <a:p>
            <a:pPr algn="ctr"/>
            <a:r>
              <a:rPr lang="en-US" sz="13800" b="1" dirty="0" smtClean="0">
                <a:ln w="0"/>
                <a:effectLst>
                  <a:outerShdw blurRad="38100" dist="19050" dir="2700000" algn="tl" rotWithShape="0">
                    <a:schemeClr val="dk1">
                      <a:alpha val="40000"/>
                    </a:schemeClr>
                  </a:outerShdw>
                </a:effectLst>
              </a:rPr>
              <a:t>THEORETICAL </a:t>
            </a:r>
          </a:p>
          <a:p>
            <a:pPr algn="ctr"/>
            <a:r>
              <a:rPr lang="en-US" sz="13800" b="1" cap="none" spc="0" dirty="0" smtClean="0">
                <a:ln w="0"/>
                <a:solidFill>
                  <a:schemeClr val="tx1"/>
                </a:solidFill>
                <a:effectLst>
                  <a:outerShdw blurRad="38100" dist="19050" dir="2700000" algn="tl" rotWithShape="0">
                    <a:schemeClr val="dk1">
                      <a:alpha val="40000"/>
                    </a:schemeClr>
                  </a:outerShdw>
                </a:effectLst>
              </a:rPr>
              <a:t>FRAMEWORK</a:t>
            </a:r>
            <a:endParaRPr lang="en-US" sz="13800"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69212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7613"/>
            <a:ext cx="12191999" cy="1569660"/>
          </a:xfrm>
          <a:prstGeom prst="rect">
            <a:avLst/>
          </a:prstGeom>
          <a:noFill/>
        </p:spPr>
        <p:txBody>
          <a:bodyPr wrap="square" lIns="91440" tIns="45720" rIns="91440" bIns="45720">
            <a:spAutoFit/>
          </a:bodyPr>
          <a:lstStyle/>
          <a:p>
            <a:pPr algn="ctr"/>
            <a:r>
              <a:rPr lang="en-US" sz="9600" b="1" dirty="0" smtClean="0">
                <a:ln w="0"/>
                <a:effectLst>
                  <a:outerShdw blurRad="38100" dist="19050" dir="2700000" algn="tl" rotWithShape="0">
                    <a:schemeClr val="dk1">
                      <a:alpha val="40000"/>
                    </a:schemeClr>
                  </a:outerShdw>
                </a:effectLst>
              </a:rPr>
              <a:t>3 EASY STEPS</a:t>
            </a:r>
            <a:endParaRPr lang="en-US" sz="9600" b="1" cap="none" spc="0" dirty="0">
              <a:ln w="0"/>
              <a:solidFill>
                <a:schemeClr val="tx1"/>
              </a:solidFill>
              <a:effectLst>
                <a:outerShdw blurRad="38100" dist="19050" dir="2700000" algn="tl" rotWithShape="0">
                  <a:schemeClr val="dk1">
                    <a:alpha val="40000"/>
                  </a:schemeClr>
                </a:outerShdw>
              </a:effectLst>
            </a:endParaRPr>
          </a:p>
        </p:txBody>
      </p:sp>
      <p:sp>
        <p:nvSpPr>
          <p:cNvPr id="3" name="Title 1"/>
          <p:cNvSpPr txBox="1">
            <a:spLocks/>
          </p:cNvSpPr>
          <p:nvPr/>
        </p:nvSpPr>
        <p:spPr>
          <a:xfrm>
            <a:off x="198888" y="3828185"/>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Arial" panose="020B0604020202020204" pitchFamily="34" charset="0"/>
              <a:buChar char="•"/>
            </a:pPr>
            <a:endParaRPr lang="en-PH" sz="5400" b="1" dirty="0"/>
          </a:p>
        </p:txBody>
      </p:sp>
      <p:sp>
        <p:nvSpPr>
          <p:cNvPr id="5" name="Title 1"/>
          <p:cNvSpPr txBox="1">
            <a:spLocks/>
          </p:cNvSpPr>
          <p:nvPr/>
        </p:nvSpPr>
        <p:spPr>
          <a:xfrm>
            <a:off x="564648" y="3336947"/>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PH" sz="6600" b="1" dirty="0" smtClean="0"/>
              <a:t>2. Discuss the theory and its relation to your present study.</a:t>
            </a:r>
            <a:endParaRPr lang="en-PH" sz="6600" b="1" dirty="0"/>
          </a:p>
        </p:txBody>
      </p:sp>
    </p:spTree>
    <p:extLst>
      <p:ext uri="{BB962C8B-B14F-4D97-AF65-F5344CB8AC3E}">
        <p14:creationId xmlns:p14="http://schemas.microsoft.com/office/powerpoint/2010/main" val="1690563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98888" y="3828185"/>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Arial" panose="020B0604020202020204" pitchFamily="34" charset="0"/>
              <a:buChar char="•"/>
            </a:pPr>
            <a:endParaRPr lang="en-PH" sz="5400" b="1" dirty="0"/>
          </a:p>
        </p:txBody>
      </p:sp>
      <p:sp>
        <p:nvSpPr>
          <p:cNvPr id="5" name="Title 1"/>
          <p:cNvSpPr txBox="1">
            <a:spLocks/>
          </p:cNvSpPr>
          <p:nvPr/>
        </p:nvSpPr>
        <p:spPr>
          <a:xfrm>
            <a:off x="198888" y="162673"/>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PH" sz="6600" b="1" dirty="0" smtClean="0"/>
              <a:t>In discussing the theory:</a:t>
            </a:r>
            <a:endParaRPr lang="en-PH" sz="6600" b="1" dirty="0"/>
          </a:p>
        </p:txBody>
      </p:sp>
      <p:sp>
        <p:nvSpPr>
          <p:cNvPr id="6" name="Title 1"/>
          <p:cNvSpPr txBox="1">
            <a:spLocks/>
          </p:cNvSpPr>
          <p:nvPr/>
        </p:nvSpPr>
        <p:spPr>
          <a:xfrm>
            <a:off x="551585" y="3336947"/>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Wingdings" panose="05000000000000000000" pitchFamily="2" charset="2"/>
              <a:buChar char="ü"/>
            </a:pPr>
            <a:r>
              <a:rPr lang="en-PH" sz="6600" b="1" dirty="0" smtClean="0"/>
              <a:t>Title of theory</a:t>
            </a:r>
          </a:p>
          <a:p>
            <a:pPr marL="857250" indent="-857250">
              <a:buFont typeface="Wingdings" panose="05000000000000000000" pitchFamily="2" charset="2"/>
              <a:buChar char="ü"/>
            </a:pPr>
            <a:r>
              <a:rPr lang="en-PH" sz="6600" b="1" dirty="0" smtClean="0"/>
              <a:t>Author / Proponent</a:t>
            </a:r>
          </a:p>
          <a:p>
            <a:pPr marL="857250" indent="-857250">
              <a:buFont typeface="Wingdings" panose="05000000000000000000" pitchFamily="2" charset="2"/>
              <a:buChar char="ü"/>
            </a:pPr>
            <a:r>
              <a:rPr lang="en-PH" sz="6600" b="1" dirty="0" smtClean="0"/>
              <a:t>Theoretical principle</a:t>
            </a:r>
          </a:p>
          <a:p>
            <a:pPr marL="857250" indent="-857250">
              <a:buFont typeface="Wingdings" panose="05000000000000000000" pitchFamily="2" charset="2"/>
              <a:buChar char="ü"/>
            </a:pPr>
            <a:r>
              <a:rPr lang="en-PH" sz="6600" b="1" dirty="0" smtClean="0"/>
              <a:t>Relationship/relevance to the present study.</a:t>
            </a:r>
            <a:endParaRPr lang="en-PH" sz="6600" b="1" dirty="0"/>
          </a:p>
        </p:txBody>
      </p:sp>
    </p:spTree>
    <p:extLst>
      <p:ext uri="{BB962C8B-B14F-4D97-AF65-F5344CB8AC3E}">
        <p14:creationId xmlns:p14="http://schemas.microsoft.com/office/powerpoint/2010/main" val="13366489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98888" y="3828185"/>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Arial" panose="020B0604020202020204" pitchFamily="34" charset="0"/>
              <a:buChar char="•"/>
            </a:pPr>
            <a:endParaRPr lang="en-PH" sz="5400" b="1" dirty="0"/>
          </a:p>
        </p:txBody>
      </p:sp>
      <p:sp>
        <p:nvSpPr>
          <p:cNvPr id="5" name="Title 1"/>
          <p:cNvSpPr txBox="1">
            <a:spLocks/>
          </p:cNvSpPr>
          <p:nvPr/>
        </p:nvSpPr>
        <p:spPr>
          <a:xfrm>
            <a:off x="198888" y="162673"/>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PH" sz="6600" b="1" u="sng" dirty="0" smtClean="0"/>
              <a:t>Prompts:</a:t>
            </a:r>
            <a:endParaRPr lang="en-PH" sz="6600" b="1" u="sng" dirty="0"/>
          </a:p>
        </p:txBody>
      </p:sp>
      <p:sp>
        <p:nvSpPr>
          <p:cNvPr id="6" name="Title 1"/>
          <p:cNvSpPr txBox="1">
            <a:spLocks/>
          </p:cNvSpPr>
          <p:nvPr/>
        </p:nvSpPr>
        <p:spPr>
          <a:xfrm>
            <a:off x="198888" y="3210274"/>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Wingdings" panose="05000000000000000000" pitchFamily="2" charset="2"/>
              <a:buChar char="ü"/>
            </a:pPr>
            <a:r>
              <a:rPr lang="en-PH" sz="4800" b="1" dirty="0" smtClean="0"/>
              <a:t>The study is anchored on…</a:t>
            </a:r>
          </a:p>
          <a:p>
            <a:pPr marL="857250" indent="-857250">
              <a:buFont typeface="Wingdings" panose="05000000000000000000" pitchFamily="2" charset="2"/>
              <a:buChar char="ü"/>
            </a:pPr>
            <a:r>
              <a:rPr lang="en-PH" sz="4800" b="1" dirty="0" smtClean="0"/>
              <a:t>This study is supported by the theory of…</a:t>
            </a:r>
          </a:p>
          <a:p>
            <a:pPr marL="857250" indent="-857250">
              <a:buFont typeface="Wingdings" panose="05000000000000000000" pitchFamily="2" charset="2"/>
              <a:buChar char="ü"/>
            </a:pPr>
            <a:r>
              <a:rPr lang="en-PH" sz="4800" b="1" dirty="0" smtClean="0"/>
              <a:t>This study is founded on the theory of…</a:t>
            </a:r>
          </a:p>
          <a:p>
            <a:pPr marL="857250" indent="-857250">
              <a:buFont typeface="Wingdings" panose="05000000000000000000" pitchFamily="2" charset="2"/>
              <a:buChar char="ü"/>
            </a:pPr>
            <a:r>
              <a:rPr lang="en-PH" sz="4800" b="1" dirty="0" smtClean="0"/>
              <a:t>The theoretical underpinning of this study is…</a:t>
            </a:r>
            <a:endParaRPr lang="en-PH" sz="4800" b="1" dirty="0"/>
          </a:p>
        </p:txBody>
      </p:sp>
    </p:spTree>
    <p:extLst>
      <p:ext uri="{BB962C8B-B14F-4D97-AF65-F5344CB8AC3E}">
        <p14:creationId xmlns:p14="http://schemas.microsoft.com/office/powerpoint/2010/main" val="33989312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742" y="532402"/>
            <a:ext cx="12072257" cy="4351338"/>
          </a:xfrm>
        </p:spPr>
        <p:txBody>
          <a:bodyPr>
            <a:noAutofit/>
          </a:bodyPr>
          <a:lstStyle/>
          <a:p>
            <a:pPr marL="0" indent="0">
              <a:buNone/>
            </a:pPr>
            <a:r>
              <a:rPr lang="en-US" sz="3600" dirty="0" smtClean="0"/>
              <a:t>“</a:t>
            </a:r>
            <a:r>
              <a:rPr lang="en-US" sz="3600" dirty="0"/>
              <a:t>The theory that I will use is____ (name of theory). It was developed by ____ (identify the origin, source or developer of the theory), and it was used to study ___ (identify the topics where one finds the theory being applied). This theory indicates that ___ (</a:t>
            </a:r>
            <a:r>
              <a:rPr lang="en-US" sz="3600" dirty="0" smtClean="0"/>
              <a:t>id. </a:t>
            </a:r>
            <a:r>
              <a:rPr lang="en-US" sz="3600" dirty="0"/>
              <a:t>the propositions of hypotheses in the theory). As applied to my study, this theory holds that I would expect my independent variable/s ___ (state independent variables) to influence or explain the dependent variable/s (state dependent variables) because ___ (provide a rationale based on the logic of the theory) </a:t>
            </a:r>
            <a:endParaRPr lang="en-US" sz="3600" dirty="0" smtClean="0"/>
          </a:p>
          <a:p>
            <a:pPr marL="0" indent="0">
              <a:buNone/>
            </a:pPr>
            <a:endParaRPr lang="en-US" sz="3600" dirty="0"/>
          </a:p>
          <a:p>
            <a:pPr marL="0" indent="0">
              <a:buNone/>
            </a:pPr>
            <a:r>
              <a:rPr lang="en-US" sz="2400" dirty="0" smtClean="0"/>
              <a:t>Source </a:t>
            </a:r>
            <a:r>
              <a:rPr lang="en-US" sz="2400" dirty="0"/>
              <a:t>:EONARDO R. ESTACIO JR, MPH,PHD</a:t>
            </a:r>
            <a:endParaRPr lang="en-PH" sz="2400" dirty="0"/>
          </a:p>
        </p:txBody>
      </p:sp>
    </p:spTree>
    <p:extLst>
      <p:ext uri="{BB962C8B-B14F-4D97-AF65-F5344CB8AC3E}">
        <p14:creationId xmlns:p14="http://schemas.microsoft.com/office/powerpoint/2010/main" val="33229869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5935"/>
            <a:ext cx="11993881" cy="1325563"/>
          </a:xfrm>
        </p:spPr>
        <p:txBody>
          <a:bodyPr>
            <a:normAutofit fontScale="90000"/>
          </a:bodyPr>
          <a:lstStyle/>
          <a:p>
            <a:pPr algn="ctr"/>
            <a:r>
              <a:rPr lang="en-US" b="1" dirty="0" smtClean="0"/>
              <a:t>Probing The Connection of Edgar Allan Poe’s Life Experiences </a:t>
            </a:r>
            <a:r>
              <a:rPr lang="en-US" b="1" dirty="0"/>
              <a:t>i</a:t>
            </a:r>
            <a:r>
              <a:rPr lang="en-US" b="1" dirty="0" smtClean="0"/>
              <a:t>n His Three Selected Short Stories</a:t>
            </a:r>
            <a:r>
              <a:rPr lang="en-PH" dirty="0"/>
              <a:t/>
            </a:r>
            <a:br>
              <a:rPr lang="en-PH" dirty="0"/>
            </a:br>
            <a:endParaRPr lang="en-PH" dirty="0"/>
          </a:p>
        </p:txBody>
      </p:sp>
      <p:sp>
        <p:nvSpPr>
          <p:cNvPr id="4" name="Rectangle 3"/>
          <p:cNvSpPr/>
          <p:nvPr/>
        </p:nvSpPr>
        <p:spPr>
          <a:xfrm>
            <a:off x="190500" y="1651498"/>
            <a:ext cx="12001500" cy="4893647"/>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rPr>
              <a:t>Literature is a broad range of literary works and one of these works are short stories. Short story is a fictional work of prose with a fully developed theme.  This is considered as fiction because this is a product of author’s imaginations which may lead the readers to understand vaguely the content. Some short stories are not just rooted from the author’s imagination alone, but these may also rooted from the personal account of author’s life.  The short stories of Edgar Allan Poe who is considered as father of short stories are concrete examples of this fact because Poe’s short stories are something like reflection of his own life. Hogan (2017) highlighted that </a:t>
            </a:r>
            <a:r>
              <a:rPr lang="en-US" sz="2400" dirty="0" err="1">
                <a:latin typeface="Arial" panose="020B0604020202020204" pitchFamily="34" charset="0"/>
                <a:ea typeface="Calibri" panose="020F0502020204030204" pitchFamily="34" charset="0"/>
              </a:rPr>
              <a:t>expressivism’s</a:t>
            </a:r>
            <a:r>
              <a:rPr lang="en-US" sz="2400" dirty="0">
                <a:latin typeface="Arial" panose="020B0604020202020204" pitchFamily="34" charset="0"/>
                <a:ea typeface="Calibri" panose="020F0502020204030204" pitchFamily="34" charset="0"/>
              </a:rPr>
              <a:t> concern is the author as an individual, not as an instance of some type, but a complex weave of specific endowments and experiences. This emphasizes that </a:t>
            </a:r>
            <a:r>
              <a:rPr lang="en-US" sz="2400" u="sng" dirty="0" err="1">
                <a:solidFill>
                  <a:srgbClr val="FF0000"/>
                </a:solidFill>
                <a:latin typeface="Arial" panose="020B0604020202020204" pitchFamily="34" charset="0"/>
                <a:ea typeface="Calibri" panose="020F0502020204030204" pitchFamily="34" charset="0"/>
              </a:rPr>
              <a:t>Expressivism</a:t>
            </a:r>
            <a:r>
              <a:rPr lang="en-US" sz="2400" u="sng" dirty="0">
                <a:solidFill>
                  <a:srgbClr val="FF0000"/>
                </a:solidFill>
                <a:latin typeface="Arial" panose="020B0604020202020204" pitchFamily="34" charset="0"/>
                <a:ea typeface="Calibri" panose="020F0502020204030204" pitchFamily="34" charset="0"/>
              </a:rPr>
              <a:t> theory</a:t>
            </a:r>
            <a:r>
              <a:rPr lang="en-US" sz="2400" dirty="0">
                <a:latin typeface="Arial" panose="020B0604020202020204" pitchFamily="34" charset="0"/>
                <a:ea typeface="Calibri" panose="020F0502020204030204" pitchFamily="34" charset="0"/>
              </a:rPr>
              <a:t>, which focuses on the artists’ emotion, treats a literary work primarily in relation to the author. The theory tends to judge the work by its sincerity to the writers’ vision or the state of mind. </a:t>
            </a:r>
            <a:endParaRPr lang="en-PH" sz="2400" dirty="0"/>
          </a:p>
        </p:txBody>
      </p:sp>
    </p:spTree>
    <p:extLst>
      <p:ext uri="{BB962C8B-B14F-4D97-AF65-F5344CB8AC3E}">
        <p14:creationId xmlns:p14="http://schemas.microsoft.com/office/powerpoint/2010/main" val="1382775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106" y="539936"/>
            <a:ext cx="10515600" cy="1325563"/>
          </a:xfrm>
        </p:spPr>
        <p:txBody>
          <a:bodyPr>
            <a:noAutofit/>
          </a:bodyPr>
          <a:lstStyle/>
          <a:p>
            <a:r>
              <a:rPr lang="en-PH" sz="13800" b="1" dirty="0" smtClean="0"/>
              <a:t>THEORY</a:t>
            </a:r>
            <a:endParaRPr lang="en-PH" sz="13800" b="1" dirty="0"/>
          </a:p>
        </p:txBody>
      </p:sp>
      <p:sp>
        <p:nvSpPr>
          <p:cNvPr id="4" name="Title 1"/>
          <p:cNvSpPr txBox="1">
            <a:spLocks/>
          </p:cNvSpPr>
          <p:nvPr/>
        </p:nvSpPr>
        <p:spPr>
          <a:xfrm>
            <a:off x="354106" y="3516219"/>
            <a:ext cx="1143896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PH" sz="6600" b="1" dirty="0" smtClean="0"/>
              <a:t>A concept formulated to explain, predict and understand a phenomena.</a:t>
            </a:r>
            <a:endParaRPr lang="en-PH" sz="6600" b="1" dirty="0"/>
          </a:p>
        </p:txBody>
      </p:sp>
    </p:spTree>
    <p:extLst>
      <p:ext uri="{BB962C8B-B14F-4D97-AF65-F5344CB8AC3E}">
        <p14:creationId xmlns:p14="http://schemas.microsoft.com/office/powerpoint/2010/main" val="2531980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106" y="539936"/>
            <a:ext cx="10515600" cy="1325563"/>
          </a:xfrm>
        </p:spPr>
        <p:txBody>
          <a:bodyPr>
            <a:noAutofit/>
          </a:bodyPr>
          <a:lstStyle/>
          <a:p>
            <a:r>
              <a:rPr lang="en-PH" sz="13800" b="1" dirty="0" smtClean="0"/>
              <a:t>FRAMEWORK</a:t>
            </a:r>
            <a:endParaRPr lang="en-PH" sz="13800" b="1" dirty="0"/>
          </a:p>
        </p:txBody>
      </p:sp>
      <p:sp>
        <p:nvSpPr>
          <p:cNvPr id="4" name="Title 1"/>
          <p:cNvSpPr txBox="1">
            <a:spLocks/>
          </p:cNvSpPr>
          <p:nvPr/>
        </p:nvSpPr>
        <p:spPr>
          <a:xfrm>
            <a:off x="515471" y="3227294"/>
            <a:ext cx="11438965"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PH" sz="6600" b="1" dirty="0" smtClean="0"/>
              <a:t>Skeleton, a basic structure or frame of reference designed to support something</a:t>
            </a:r>
            <a:endParaRPr lang="en-PH" sz="6600" b="1" dirty="0"/>
          </a:p>
        </p:txBody>
      </p:sp>
    </p:spTree>
    <p:extLst>
      <p:ext uri="{BB962C8B-B14F-4D97-AF65-F5344CB8AC3E}">
        <p14:creationId xmlns:p14="http://schemas.microsoft.com/office/powerpoint/2010/main" val="343853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5619" y="527271"/>
            <a:ext cx="11431240" cy="1107996"/>
          </a:xfrm>
          <a:prstGeom prst="rect">
            <a:avLst/>
          </a:prstGeom>
          <a:noFill/>
        </p:spPr>
        <p:txBody>
          <a:bodyPr wrap="square" lIns="91440" tIns="45720" rIns="91440" bIns="45720">
            <a:spAutoFit/>
          </a:bodyPr>
          <a:lstStyle/>
          <a:p>
            <a:r>
              <a:rPr lang="en-US" sz="6600" b="1" dirty="0" smtClean="0">
                <a:ln w="0"/>
                <a:effectLst>
                  <a:outerShdw blurRad="38100" dist="19050" dir="2700000" algn="tl" rotWithShape="0">
                    <a:schemeClr val="dk1">
                      <a:alpha val="40000"/>
                    </a:schemeClr>
                  </a:outerShdw>
                </a:effectLst>
              </a:rPr>
              <a:t>THEORETICAL </a:t>
            </a:r>
            <a:r>
              <a:rPr lang="en-US" sz="6600" b="1" cap="none" spc="0" dirty="0" smtClean="0">
                <a:ln w="0"/>
                <a:solidFill>
                  <a:schemeClr val="tx1"/>
                </a:solidFill>
                <a:effectLst>
                  <a:outerShdw blurRad="38100" dist="19050" dir="2700000" algn="tl" rotWithShape="0">
                    <a:schemeClr val="dk1">
                      <a:alpha val="40000"/>
                    </a:schemeClr>
                  </a:outerShdw>
                </a:effectLst>
              </a:rPr>
              <a:t>FRAMEWORK</a:t>
            </a:r>
            <a:endParaRPr lang="en-US" sz="6600" b="1" cap="none" spc="0" dirty="0">
              <a:ln w="0"/>
              <a:solidFill>
                <a:schemeClr val="tx1"/>
              </a:solidFill>
              <a:effectLst>
                <a:outerShdw blurRad="38100" dist="19050" dir="2700000" algn="tl" rotWithShape="0">
                  <a:schemeClr val="dk1">
                    <a:alpha val="40000"/>
                  </a:schemeClr>
                </a:outerShdw>
              </a:effectLst>
            </a:endParaRPr>
          </a:p>
        </p:txBody>
      </p:sp>
      <p:sp>
        <p:nvSpPr>
          <p:cNvPr id="3" name="Title 1"/>
          <p:cNvSpPr txBox="1">
            <a:spLocks/>
          </p:cNvSpPr>
          <p:nvPr/>
        </p:nvSpPr>
        <p:spPr>
          <a:xfrm>
            <a:off x="407894" y="3227294"/>
            <a:ext cx="11438965"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PH" sz="6600" b="1" dirty="0" smtClean="0"/>
              <a:t>Theories that serve as the building blocks or skeleton for the foundation or bases of the study.</a:t>
            </a:r>
            <a:endParaRPr lang="en-PH" sz="6600" b="1" dirty="0"/>
          </a:p>
        </p:txBody>
      </p:sp>
    </p:spTree>
    <p:extLst>
      <p:ext uri="{BB962C8B-B14F-4D97-AF65-F5344CB8AC3E}">
        <p14:creationId xmlns:p14="http://schemas.microsoft.com/office/powerpoint/2010/main" val="4055953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0380" y="146756"/>
            <a:ext cx="11431240" cy="1107996"/>
          </a:xfrm>
          <a:prstGeom prst="rect">
            <a:avLst/>
          </a:prstGeom>
          <a:noFill/>
        </p:spPr>
        <p:txBody>
          <a:bodyPr wrap="square" lIns="91440" tIns="45720" rIns="91440" bIns="45720">
            <a:spAutoFit/>
          </a:bodyPr>
          <a:lstStyle/>
          <a:p>
            <a:r>
              <a:rPr lang="en-US" sz="6600" b="1" dirty="0" smtClean="0">
                <a:ln w="0"/>
                <a:effectLst>
                  <a:outerShdw blurRad="38100" dist="19050" dir="2700000" algn="tl" rotWithShape="0">
                    <a:schemeClr val="dk1">
                      <a:alpha val="40000"/>
                    </a:schemeClr>
                  </a:outerShdw>
                </a:effectLst>
              </a:rPr>
              <a:t>IMPORTANCE:</a:t>
            </a:r>
            <a:endParaRPr lang="en-US" sz="6600" b="1" cap="none" spc="0" dirty="0">
              <a:ln w="0"/>
              <a:solidFill>
                <a:schemeClr val="tx1"/>
              </a:solidFill>
              <a:effectLst>
                <a:outerShdw blurRad="38100" dist="19050" dir="2700000" algn="tl" rotWithShape="0">
                  <a:schemeClr val="dk1">
                    <a:alpha val="40000"/>
                  </a:schemeClr>
                </a:outerShdw>
              </a:effectLst>
            </a:endParaRPr>
          </a:p>
        </p:txBody>
      </p:sp>
      <p:sp>
        <p:nvSpPr>
          <p:cNvPr id="3" name="Title 1"/>
          <p:cNvSpPr txBox="1">
            <a:spLocks/>
          </p:cNvSpPr>
          <p:nvPr/>
        </p:nvSpPr>
        <p:spPr>
          <a:xfrm>
            <a:off x="372655" y="4037191"/>
            <a:ext cx="1168436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Arial" panose="020B0604020202020204" pitchFamily="34" charset="0"/>
              <a:buChar char="•"/>
            </a:pPr>
            <a:r>
              <a:rPr lang="en-PH" sz="3600" b="1" dirty="0" smtClean="0"/>
              <a:t>Strengthens your study.</a:t>
            </a:r>
          </a:p>
          <a:p>
            <a:pPr marL="857250" indent="-857250">
              <a:buFont typeface="Arial" panose="020B0604020202020204" pitchFamily="34" charset="0"/>
              <a:buChar char="•"/>
            </a:pPr>
            <a:r>
              <a:rPr lang="en-PH" sz="3600" b="1" dirty="0" smtClean="0"/>
              <a:t>Permits the reader to evaluate your topic or the research problem critically</a:t>
            </a:r>
          </a:p>
          <a:p>
            <a:pPr marL="857250" indent="-857250">
              <a:buFont typeface="Arial" panose="020B0604020202020204" pitchFamily="34" charset="0"/>
              <a:buChar char="•"/>
            </a:pPr>
            <a:r>
              <a:rPr lang="en-PH" sz="3600" b="1" dirty="0" smtClean="0"/>
              <a:t>Connects the researcher to existing knowledge</a:t>
            </a:r>
          </a:p>
          <a:p>
            <a:pPr marL="857250" indent="-857250">
              <a:buFont typeface="Arial" panose="020B0604020202020204" pitchFamily="34" charset="0"/>
              <a:buChar char="•"/>
            </a:pPr>
            <a:r>
              <a:rPr lang="en-PH" sz="3600" b="1" dirty="0" smtClean="0"/>
              <a:t>Having theory helps the researcher identify the limits to generalizations.</a:t>
            </a:r>
          </a:p>
        </p:txBody>
      </p:sp>
      <p:sp>
        <p:nvSpPr>
          <p:cNvPr id="5" name="Rectangle 4"/>
          <p:cNvSpPr/>
          <p:nvPr/>
        </p:nvSpPr>
        <p:spPr>
          <a:xfrm>
            <a:off x="0" y="1635267"/>
            <a:ext cx="12192000" cy="830997"/>
          </a:xfrm>
          <a:prstGeom prst="rect">
            <a:avLst/>
          </a:prstGeom>
          <a:noFill/>
        </p:spPr>
        <p:txBody>
          <a:bodyPr wrap="square" lIns="91440" tIns="45720" rIns="91440" bIns="45720">
            <a:spAutoFit/>
          </a:bodyPr>
          <a:lstStyle/>
          <a:p>
            <a:pPr algn="ctr"/>
            <a:r>
              <a:rPr lang="en-US" sz="4800" b="1" dirty="0" smtClean="0">
                <a:ln w="0"/>
                <a:effectLst>
                  <a:outerShdw blurRad="38100" dist="19050" dir="2700000" algn="tl" rotWithShape="0">
                    <a:schemeClr val="dk1">
                      <a:alpha val="40000"/>
                    </a:schemeClr>
                  </a:outerShdw>
                </a:effectLst>
              </a:rPr>
              <a:t>THEORETICAL </a:t>
            </a:r>
            <a:r>
              <a:rPr lang="en-US" sz="4800" b="1" cap="none" spc="0" dirty="0" smtClean="0">
                <a:ln w="0"/>
                <a:solidFill>
                  <a:schemeClr val="tx1"/>
                </a:solidFill>
                <a:effectLst>
                  <a:outerShdw blurRad="38100" dist="19050" dir="2700000" algn="tl" rotWithShape="0">
                    <a:schemeClr val="dk1">
                      <a:alpha val="40000"/>
                    </a:schemeClr>
                  </a:outerShdw>
                </a:effectLst>
              </a:rPr>
              <a:t>FRAMEWORK</a:t>
            </a:r>
            <a:endParaRPr lang="en-US" sz="4800"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12736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5619" y="527271"/>
            <a:ext cx="11431240" cy="1107996"/>
          </a:xfrm>
          <a:prstGeom prst="rect">
            <a:avLst/>
          </a:prstGeom>
          <a:noFill/>
        </p:spPr>
        <p:txBody>
          <a:bodyPr wrap="square" lIns="91440" tIns="45720" rIns="91440" bIns="45720">
            <a:spAutoFit/>
          </a:bodyPr>
          <a:lstStyle/>
          <a:p>
            <a:r>
              <a:rPr lang="en-US" sz="6600" b="1" dirty="0" smtClean="0">
                <a:ln w="0"/>
                <a:effectLst>
                  <a:outerShdw blurRad="38100" dist="19050" dir="2700000" algn="tl" rotWithShape="0">
                    <a:schemeClr val="dk1">
                      <a:alpha val="40000"/>
                    </a:schemeClr>
                  </a:outerShdw>
                </a:effectLst>
              </a:rPr>
              <a:t>THEORETICAL </a:t>
            </a:r>
            <a:r>
              <a:rPr lang="en-US" sz="6600" b="1" cap="none" spc="0" dirty="0" smtClean="0">
                <a:ln w="0"/>
                <a:solidFill>
                  <a:schemeClr val="tx1"/>
                </a:solidFill>
                <a:effectLst>
                  <a:outerShdw blurRad="38100" dist="19050" dir="2700000" algn="tl" rotWithShape="0">
                    <a:schemeClr val="dk1">
                      <a:alpha val="40000"/>
                    </a:schemeClr>
                  </a:outerShdw>
                </a:effectLst>
              </a:rPr>
              <a:t>FRAMEWORK</a:t>
            </a:r>
            <a:endParaRPr lang="en-US" sz="6600" b="1" cap="none" spc="0" dirty="0">
              <a:ln w="0"/>
              <a:solidFill>
                <a:schemeClr val="tx1"/>
              </a:solidFill>
              <a:effectLst>
                <a:outerShdw blurRad="38100" dist="19050" dir="2700000" algn="tl" rotWithShape="0">
                  <a:schemeClr val="dk1">
                    <a:alpha val="40000"/>
                  </a:schemeClr>
                </a:outerShdw>
              </a:effectLst>
            </a:endParaRPr>
          </a:p>
        </p:txBody>
      </p:sp>
      <p:sp>
        <p:nvSpPr>
          <p:cNvPr id="3" name="Title 1"/>
          <p:cNvSpPr txBox="1">
            <a:spLocks/>
          </p:cNvSpPr>
          <p:nvPr/>
        </p:nvSpPr>
        <p:spPr>
          <a:xfrm>
            <a:off x="198888" y="3828185"/>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Arial" panose="020B0604020202020204" pitchFamily="34" charset="0"/>
              <a:buChar char="•"/>
            </a:pPr>
            <a:r>
              <a:rPr lang="en-PH" sz="5400" b="1" dirty="0" smtClean="0"/>
              <a:t>The researcher cites and discusses related theories that serves as the foundation of the variables and their relationship, to make the study more scientific and understandable to readers.</a:t>
            </a:r>
            <a:endParaRPr lang="en-PH" sz="5400" b="1" dirty="0"/>
          </a:p>
        </p:txBody>
      </p:sp>
    </p:spTree>
    <p:extLst>
      <p:ext uri="{BB962C8B-B14F-4D97-AF65-F5344CB8AC3E}">
        <p14:creationId xmlns:p14="http://schemas.microsoft.com/office/powerpoint/2010/main" val="2561310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11099"/>
            <a:ext cx="12191999" cy="2308324"/>
          </a:xfrm>
          <a:prstGeom prst="rect">
            <a:avLst/>
          </a:prstGeom>
          <a:noFill/>
        </p:spPr>
        <p:txBody>
          <a:bodyPr wrap="square" lIns="91440" tIns="45720" rIns="91440" bIns="45720">
            <a:spAutoFit/>
          </a:bodyPr>
          <a:lstStyle/>
          <a:p>
            <a:pPr algn="ctr"/>
            <a:r>
              <a:rPr lang="en-US" sz="7200" b="1" dirty="0" smtClean="0">
                <a:ln w="0"/>
                <a:effectLst>
                  <a:outerShdw blurRad="38100" dist="19050" dir="2700000" algn="tl" rotWithShape="0">
                    <a:schemeClr val="dk1">
                      <a:alpha val="40000"/>
                    </a:schemeClr>
                  </a:outerShdw>
                </a:effectLst>
              </a:rPr>
              <a:t>HOW TO WRITE </a:t>
            </a:r>
          </a:p>
          <a:p>
            <a:pPr algn="ctr"/>
            <a:r>
              <a:rPr lang="en-US" sz="7200" b="1" dirty="0" smtClean="0">
                <a:ln w="0"/>
                <a:effectLst>
                  <a:outerShdw blurRad="38100" dist="19050" dir="2700000" algn="tl" rotWithShape="0">
                    <a:schemeClr val="dk1">
                      <a:alpha val="40000"/>
                    </a:schemeClr>
                  </a:outerShdw>
                </a:effectLst>
              </a:rPr>
              <a:t>THEORETICAL </a:t>
            </a:r>
            <a:r>
              <a:rPr lang="en-US" sz="7200" b="1" cap="none" spc="0" dirty="0" smtClean="0">
                <a:ln w="0"/>
                <a:solidFill>
                  <a:schemeClr val="tx1"/>
                </a:solidFill>
                <a:effectLst>
                  <a:outerShdw blurRad="38100" dist="19050" dir="2700000" algn="tl" rotWithShape="0">
                    <a:schemeClr val="dk1">
                      <a:alpha val="40000"/>
                    </a:schemeClr>
                  </a:outerShdw>
                </a:effectLst>
              </a:rPr>
              <a:t>FRAMEWORK</a:t>
            </a:r>
            <a:endParaRPr lang="en-US" sz="7200" b="1" cap="none" spc="0" dirty="0">
              <a:ln w="0"/>
              <a:solidFill>
                <a:schemeClr val="tx1"/>
              </a:solidFill>
              <a:effectLst>
                <a:outerShdw blurRad="38100" dist="19050" dir="2700000" algn="tl" rotWithShape="0">
                  <a:schemeClr val="dk1">
                    <a:alpha val="40000"/>
                  </a:schemeClr>
                </a:outerShdw>
              </a:effectLst>
            </a:endParaRPr>
          </a:p>
        </p:txBody>
      </p:sp>
      <p:sp>
        <p:nvSpPr>
          <p:cNvPr id="3" name="Title 1"/>
          <p:cNvSpPr txBox="1">
            <a:spLocks/>
          </p:cNvSpPr>
          <p:nvPr/>
        </p:nvSpPr>
        <p:spPr>
          <a:xfrm>
            <a:off x="198888" y="3828185"/>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Arial" panose="020B0604020202020204" pitchFamily="34" charset="0"/>
              <a:buChar char="•"/>
            </a:pPr>
            <a:endParaRPr lang="en-PH" sz="5400" b="1" dirty="0"/>
          </a:p>
        </p:txBody>
      </p:sp>
    </p:spTree>
    <p:extLst>
      <p:ext uri="{BB962C8B-B14F-4D97-AF65-F5344CB8AC3E}">
        <p14:creationId xmlns:p14="http://schemas.microsoft.com/office/powerpoint/2010/main" val="431145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7613"/>
            <a:ext cx="12191999" cy="1569660"/>
          </a:xfrm>
          <a:prstGeom prst="rect">
            <a:avLst/>
          </a:prstGeom>
          <a:noFill/>
        </p:spPr>
        <p:txBody>
          <a:bodyPr wrap="square" lIns="91440" tIns="45720" rIns="91440" bIns="45720">
            <a:spAutoFit/>
          </a:bodyPr>
          <a:lstStyle/>
          <a:p>
            <a:pPr algn="ctr"/>
            <a:r>
              <a:rPr lang="en-US" sz="9600" b="1" dirty="0" smtClean="0">
                <a:ln w="0"/>
                <a:effectLst>
                  <a:outerShdw blurRad="38100" dist="19050" dir="2700000" algn="tl" rotWithShape="0">
                    <a:schemeClr val="dk1">
                      <a:alpha val="40000"/>
                    </a:schemeClr>
                  </a:outerShdw>
                </a:effectLst>
              </a:rPr>
              <a:t>3 EASY STEPS</a:t>
            </a:r>
            <a:endParaRPr lang="en-US" sz="9600" b="1" cap="none" spc="0" dirty="0">
              <a:ln w="0"/>
              <a:solidFill>
                <a:schemeClr val="tx1"/>
              </a:solidFill>
              <a:effectLst>
                <a:outerShdw blurRad="38100" dist="19050" dir="2700000" algn="tl" rotWithShape="0">
                  <a:schemeClr val="dk1">
                    <a:alpha val="40000"/>
                  </a:schemeClr>
                </a:outerShdw>
              </a:effectLst>
            </a:endParaRPr>
          </a:p>
        </p:txBody>
      </p:sp>
      <p:sp>
        <p:nvSpPr>
          <p:cNvPr id="3" name="Title 1"/>
          <p:cNvSpPr txBox="1">
            <a:spLocks/>
          </p:cNvSpPr>
          <p:nvPr/>
        </p:nvSpPr>
        <p:spPr>
          <a:xfrm>
            <a:off x="198888" y="3828185"/>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Arial" panose="020B0604020202020204" pitchFamily="34" charset="0"/>
              <a:buChar char="•"/>
            </a:pPr>
            <a:endParaRPr lang="en-PH" sz="5400" b="1" dirty="0"/>
          </a:p>
        </p:txBody>
      </p:sp>
      <p:sp>
        <p:nvSpPr>
          <p:cNvPr id="5" name="Title 1"/>
          <p:cNvSpPr txBox="1">
            <a:spLocks/>
          </p:cNvSpPr>
          <p:nvPr/>
        </p:nvSpPr>
        <p:spPr>
          <a:xfrm>
            <a:off x="198888" y="3336947"/>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914400" indent="-914400">
              <a:buFont typeface="+mj-lt"/>
              <a:buAutoNum type="arabicPeriod"/>
            </a:pPr>
            <a:r>
              <a:rPr lang="en-PH" sz="6600" b="1" dirty="0" smtClean="0"/>
              <a:t>Examine the research problem and consider the key variables in your research.</a:t>
            </a:r>
            <a:endParaRPr lang="en-PH" sz="6600" b="1" dirty="0"/>
          </a:p>
        </p:txBody>
      </p:sp>
    </p:spTree>
    <p:extLst>
      <p:ext uri="{BB962C8B-B14F-4D97-AF65-F5344CB8AC3E}">
        <p14:creationId xmlns:p14="http://schemas.microsoft.com/office/powerpoint/2010/main" val="3405291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7613"/>
            <a:ext cx="12191999" cy="1569660"/>
          </a:xfrm>
          <a:prstGeom prst="rect">
            <a:avLst/>
          </a:prstGeom>
          <a:noFill/>
        </p:spPr>
        <p:txBody>
          <a:bodyPr wrap="square" lIns="91440" tIns="45720" rIns="91440" bIns="45720">
            <a:spAutoFit/>
          </a:bodyPr>
          <a:lstStyle/>
          <a:p>
            <a:pPr algn="ctr"/>
            <a:r>
              <a:rPr lang="en-US" sz="9600" b="1" dirty="0" smtClean="0">
                <a:ln w="0"/>
                <a:effectLst>
                  <a:outerShdw blurRad="38100" dist="19050" dir="2700000" algn="tl" rotWithShape="0">
                    <a:schemeClr val="dk1">
                      <a:alpha val="40000"/>
                    </a:schemeClr>
                  </a:outerShdw>
                </a:effectLst>
              </a:rPr>
              <a:t>3 EASY STEPS</a:t>
            </a:r>
            <a:endParaRPr lang="en-US" sz="9600" b="1" cap="none" spc="0" dirty="0">
              <a:ln w="0"/>
              <a:solidFill>
                <a:schemeClr val="tx1"/>
              </a:solidFill>
              <a:effectLst>
                <a:outerShdw blurRad="38100" dist="19050" dir="2700000" algn="tl" rotWithShape="0">
                  <a:schemeClr val="dk1">
                    <a:alpha val="40000"/>
                  </a:schemeClr>
                </a:outerShdw>
              </a:effectLst>
            </a:endParaRPr>
          </a:p>
        </p:txBody>
      </p:sp>
      <p:sp>
        <p:nvSpPr>
          <p:cNvPr id="3" name="Title 1"/>
          <p:cNvSpPr txBox="1">
            <a:spLocks/>
          </p:cNvSpPr>
          <p:nvPr/>
        </p:nvSpPr>
        <p:spPr>
          <a:xfrm>
            <a:off x="198888" y="3828185"/>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857250" indent="-857250">
              <a:buFont typeface="Arial" panose="020B0604020202020204" pitchFamily="34" charset="0"/>
              <a:buChar char="•"/>
            </a:pPr>
            <a:endParaRPr lang="en-PH" sz="5400" b="1" dirty="0"/>
          </a:p>
        </p:txBody>
      </p:sp>
      <p:sp>
        <p:nvSpPr>
          <p:cNvPr id="5" name="Title 1"/>
          <p:cNvSpPr txBox="1">
            <a:spLocks/>
          </p:cNvSpPr>
          <p:nvPr/>
        </p:nvSpPr>
        <p:spPr>
          <a:xfrm>
            <a:off x="198888" y="3336947"/>
            <a:ext cx="11993112" cy="9824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PH" sz="6600" b="1" dirty="0" smtClean="0"/>
              <a:t>2. Review your related literature and choose the theory applicable to your study.</a:t>
            </a:r>
            <a:endParaRPr lang="en-PH" sz="6600" b="1" dirty="0"/>
          </a:p>
        </p:txBody>
      </p:sp>
    </p:spTree>
    <p:extLst>
      <p:ext uri="{BB962C8B-B14F-4D97-AF65-F5344CB8AC3E}">
        <p14:creationId xmlns:p14="http://schemas.microsoft.com/office/powerpoint/2010/main" val="993135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1326</TotalTime>
  <Words>559</Words>
  <Application>Microsoft Office PowerPoint</Application>
  <PresentationFormat>Widescreen</PresentationFormat>
  <Paragraphs>39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THEORY</vt:lpstr>
      <vt:lpstr>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Probing The Connection of Edgar Allan Poe’s Life Experiences in His Three Selected Short Stories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5</cp:revision>
  <dcterms:created xsi:type="dcterms:W3CDTF">2023-03-30T07:35:25Z</dcterms:created>
  <dcterms:modified xsi:type="dcterms:W3CDTF">2023-03-31T05:42:22Z</dcterms:modified>
</cp:coreProperties>
</file>