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6" r:id="rId3"/>
    <p:sldId id="268" r:id="rId4"/>
    <p:sldId id="263" r:id="rId5"/>
    <p:sldId id="257" r:id="rId6"/>
    <p:sldId id="258" r:id="rId7"/>
    <p:sldId id="271" r:id="rId8"/>
    <p:sldId id="259" r:id="rId9"/>
    <p:sldId id="260" r:id="rId10"/>
    <p:sldId id="262" r:id="rId11"/>
    <p:sldId id="261" r:id="rId12"/>
    <p:sldId id="264" r:id="rId13"/>
    <p:sldId id="265" r:id="rId14"/>
    <p:sldId id="267" r:id="rId15"/>
    <p:sldId id="269" r:id="rId16"/>
  </p:sldIdLst>
  <p:sldSz cx="9144000" cy="5143500" type="screen16x9"/>
  <p:notesSz cx="6858000" cy="9144000"/>
  <p:embeddedFontLst>
    <p:embeddedFont>
      <p:font typeface="Montserrat" pitchFamily="2" charset="0"/>
      <p:regular r:id="rId18"/>
      <p:bold r:id="rId19"/>
      <p:italic r:id="rId20"/>
      <p:boldItalic r:id="rId21"/>
    </p:embeddedFont>
    <p:embeddedFont>
      <p:font typeface="Montserrat Medium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1"/>
    <p:restoredTop sz="94684"/>
  </p:normalViewPr>
  <p:slideViewPr>
    <p:cSldViewPr snapToGrid="0">
      <p:cViewPr>
        <p:scale>
          <a:sx n="105" d="100"/>
          <a:sy n="105" d="100"/>
        </p:scale>
        <p:origin x="752" y="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91c65e9d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91c65e9d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46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91c65e9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91c65e9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51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91c65e9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391c65e9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53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91c65e9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91c65e9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404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91c65e9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91c65e9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89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91c65e9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91c65e9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77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91c65e9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91c65e9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79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91c65e9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91c65e9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20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91c65e9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391c65e9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3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91c65e9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391c65e9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91c65e9d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91c65e9d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91c65e9d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91c65e9d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923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91c65e9d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91c65e9d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91c65e9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91c65e9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kalovske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4005650" y="519150"/>
            <a:ext cx="4826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280">
                <a:latin typeface="Montserrat Medium"/>
                <a:ea typeface="Montserrat Medium"/>
                <a:cs typeface="Montserrat Medium"/>
                <a:sym typeface="Montserrat Medium"/>
              </a:rPr>
              <a:t>Hi! My name</a:t>
            </a:r>
            <a:endParaRPr sz="428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280">
                <a:latin typeface="Montserrat Medium"/>
                <a:ea typeface="Montserrat Medium"/>
                <a:cs typeface="Montserrat Medium"/>
                <a:sym typeface="Montserrat Medium"/>
              </a:rPr>
              <a:t> is Savva Mikhailowsky</a:t>
            </a:r>
            <a:endParaRPr sz="428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0"/>
            <a:ext cx="34331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109150" y="2571750"/>
            <a:ext cx="4723200" cy="2441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 set of skills together with the versatile experience made me productive marketing analyst and creative PM. Let my cases speak for me!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082500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80" dirty="0">
                <a:latin typeface="Montserrat"/>
                <a:ea typeface="Montserrat"/>
                <a:cs typeface="Montserrat"/>
                <a:sym typeface="Montserrat"/>
              </a:rPr>
              <a:t>TMRW Gallery x VK (baking now)</a:t>
            </a:r>
            <a:endParaRPr sz="278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368125" y="1391650"/>
            <a:ext cx="4376400" cy="31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17" dirty="0">
                <a:latin typeface="Montserrat" pitchFamily="2" charset="0"/>
                <a:ea typeface="Montserrat"/>
                <a:cs typeface="Montserrat"/>
                <a:sym typeface="Montserrat"/>
              </a:rPr>
              <a:t>Specificity of the project</a:t>
            </a:r>
            <a:endParaRPr sz="2417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latin typeface="Montserrat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" pitchFamily="2" charset="0"/>
              </a:rPr>
              <a:t>Giant corporation implements NFT products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Montserrat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" pitchFamily="2" charset="0"/>
              </a:rPr>
              <a:t>Brand new approach to client segmentation (literally 2 different types of audience)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Montserrat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Montserrat" pitchFamily="2" charset="0"/>
              </a:rPr>
              <a:t>First social media preparing to spread NFT (while meta only announced their story)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8" name="Google Shape;107;p17">
            <a:extLst>
              <a:ext uri="{FF2B5EF4-FFF2-40B4-BE49-F238E27FC236}">
                <a16:creationId xmlns:a16="http://schemas.microsoft.com/office/drawing/2014/main" id="{CA780726-3615-BE44-A46B-C5C26419431C}"/>
              </a:ext>
            </a:extLst>
          </p:cNvPr>
          <p:cNvSpPr txBox="1">
            <a:spLocks/>
          </p:cNvSpPr>
          <p:nvPr/>
        </p:nvSpPr>
        <p:spPr>
          <a:xfrm>
            <a:off x="5177128" y="1327375"/>
            <a:ext cx="43764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300" dirty="0" err="1"/>
              <a:t>vk.com</a:t>
            </a:r>
            <a:endParaRPr lang="en-US" sz="2300" dirty="0"/>
          </a:p>
          <a:p>
            <a:pPr marL="0" indent="0"/>
            <a:endParaRPr lang="en-US" sz="2300" dirty="0"/>
          </a:p>
          <a:p>
            <a:pPr marL="0" indent="0"/>
            <a:endParaRPr lang="en-US" sz="23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01F9C-C46A-8C48-8EB8-5F827B308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5" y="144032"/>
            <a:ext cx="1103586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0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082500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990"/>
            </a:pPr>
            <a:r>
              <a:rPr lang="en-US" sz="2780" dirty="0">
                <a:latin typeface="Montserrat"/>
                <a:ea typeface="Montserrat"/>
                <a:cs typeface="Montserrat"/>
                <a:sym typeface="Montserrat"/>
              </a:rPr>
              <a:t>TMRW Gallery x VK (baking now)</a:t>
            </a:r>
            <a:endParaRPr sz="278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368124" y="1391650"/>
            <a:ext cx="4838313" cy="342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17" dirty="0">
                <a:latin typeface="Montserrat"/>
                <a:ea typeface="Montserrat"/>
                <a:cs typeface="Montserrat"/>
                <a:sym typeface="Montserrat"/>
              </a:rPr>
              <a:t>What have I done</a:t>
            </a: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Analysis of the marketplaces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Management of collaboration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Development of the market strategy and mechanic of sales</a:t>
            </a:r>
          </a:p>
          <a:p>
            <a:pPr lvl="0" indent="0" algn="l" rtl="0">
              <a:spcBef>
                <a:spcPts val="0"/>
              </a:spcBef>
              <a:spcAft>
                <a:spcPts val="0"/>
              </a:spcAft>
            </a:pPr>
            <a:endParaRPr lang="en-US"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Research of promotion channels (in 3 different networks) with total coverage about 30 million users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Helped my team to win a fat tender (70% of data was found and researched by myself)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A503FC-06A7-A941-9EDA-B3805C722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18" y="1391650"/>
            <a:ext cx="2963917" cy="29639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E861C8-657E-B94F-82B1-451C468CB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25" y="144032"/>
            <a:ext cx="1103586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1530750" y="2042560"/>
            <a:ext cx="6082500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80" b="1" dirty="0">
                <a:latin typeface="Montserrat"/>
                <a:ea typeface="Montserrat"/>
                <a:cs typeface="Montserrat"/>
                <a:sym typeface="Montserrat"/>
              </a:rPr>
              <a:t>Selected cases in marketing and SMM</a:t>
            </a:r>
            <a:endParaRPr sz="278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9452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930204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990"/>
            </a:pPr>
            <a:r>
              <a:rPr lang="en-US" sz="2780" dirty="0">
                <a:latin typeface="Montserrat"/>
                <a:ea typeface="Montserrat"/>
                <a:cs typeface="Montserrat"/>
                <a:sym typeface="Montserrat"/>
              </a:rPr>
              <a:t>Top Of Mind marketing analysis</a:t>
            </a:r>
            <a:endParaRPr sz="278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368124" y="1391650"/>
            <a:ext cx="5241844" cy="342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17" dirty="0">
                <a:latin typeface="Montserrat"/>
                <a:ea typeface="Montserrat"/>
                <a:cs typeface="Montserrat"/>
                <a:sym typeface="Montserrat"/>
              </a:rPr>
              <a:t>What have I done</a:t>
            </a: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Quantitative research of pharmacological market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Determination of approach to promotion of meds (in profile</a:t>
            </a:r>
            <a:r>
              <a:rPr lang="ru-RU" sz="1617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networks)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Communication with medical influencers 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Implementation of approaches to base-sorting automation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A9FCA-C80E-2C45-BA1A-E82E0E65C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24" y="193819"/>
            <a:ext cx="2003234" cy="868068"/>
          </a:xfrm>
          <a:prstGeom prst="rect">
            <a:avLst/>
          </a:prstGeom>
        </p:spPr>
      </p:pic>
      <p:pic>
        <p:nvPicPr>
          <p:cNvPr id="10" name="Google Shape;86;p15">
            <a:extLst>
              <a:ext uri="{FF2B5EF4-FFF2-40B4-BE49-F238E27FC236}">
                <a16:creationId xmlns:a16="http://schemas.microsoft.com/office/drawing/2014/main" id="{0BBF2C32-E8C9-034D-BE80-D554F0D02FF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100000">
            <a:off x="3768169" y="3803826"/>
            <a:ext cx="1374447" cy="137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7;p15">
            <a:extLst>
              <a:ext uri="{FF2B5EF4-FFF2-40B4-BE49-F238E27FC236}">
                <a16:creationId xmlns:a16="http://schemas.microsoft.com/office/drawing/2014/main" id="{6928DD37-C9A5-EB45-BF60-FFA7CA931614}"/>
              </a:ext>
            </a:extLst>
          </p:cNvPr>
          <p:cNvSpPr txBox="1"/>
          <p:nvPr/>
        </p:nvSpPr>
        <p:spPr>
          <a:xfrm>
            <a:off x="2850540" y="4033800"/>
            <a:ext cx="604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u="sng" dirty="0">
                <a:latin typeface="Montserrat"/>
                <a:ea typeface="Montserrat"/>
                <a:cs typeface="Montserrat"/>
                <a:sym typeface="Montserrat"/>
              </a:rPr>
              <a:t>Proof</a:t>
            </a:r>
            <a:endParaRPr sz="1500" b="1" u="sng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CF3742-DA4F-434D-B17F-13B3B39C0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092" y="1097449"/>
            <a:ext cx="2482133" cy="3422088"/>
          </a:xfrm>
          <a:prstGeom prst="rect">
            <a:avLst/>
          </a:prstGeom>
        </p:spPr>
      </p:pic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A88D4830-57DF-4D42-AB60-C4E8600A8232}"/>
              </a:ext>
            </a:extLst>
          </p:cNvPr>
          <p:cNvSpPr txBox="1">
            <a:spLocks/>
          </p:cNvSpPr>
          <p:nvPr/>
        </p:nvSpPr>
        <p:spPr>
          <a:xfrm>
            <a:off x="5427274" y="4548552"/>
            <a:ext cx="43764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/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https://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www.topofmind.ru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240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930204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990"/>
            </a:pPr>
            <a:r>
              <a:rPr lang="en-US" sz="2780" dirty="0">
                <a:latin typeface="Montserrat"/>
                <a:ea typeface="Montserrat"/>
                <a:cs typeface="Montserrat"/>
                <a:sym typeface="Montserrat"/>
              </a:rPr>
              <a:t>Nicole school</a:t>
            </a:r>
            <a:endParaRPr sz="278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368124" y="1391650"/>
            <a:ext cx="5241844" cy="342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17" dirty="0">
                <a:latin typeface="Montserrat"/>
                <a:ea typeface="Montserrat"/>
                <a:cs typeface="Montserrat"/>
                <a:sym typeface="Montserrat"/>
              </a:rPr>
              <a:t>What have I done</a:t>
            </a: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Analysis of school’s market position</a:t>
            </a:r>
            <a:r>
              <a:rPr lang="ru-RU" sz="1617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and competitors’ identification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Total rebranding (website, logo, slogan, positioning)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Increased sales of online direction up to 40 clients (there were only 2)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Developed effective conversion funnel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10" name="Google Shape;86;p15">
            <a:extLst>
              <a:ext uri="{FF2B5EF4-FFF2-40B4-BE49-F238E27FC236}">
                <a16:creationId xmlns:a16="http://schemas.microsoft.com/office/drawing/2014/main" id="{0BBF2C32-E8C9-034D-BE80-D554F0D02FF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00000">
            <a:off x="3768169" y="3803826"/>
            <a:ext cx="1374447" cy="137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7;p15">
            <a:extLst>
              <a:ext uri="{FF2B5EF4-FFF2-40B4-BE49-F238E27FC236}">
                <a16:creationId xmlns:a16="http://schemas.microsoft.com/office/drawing/2014/main" id="{6928DD37-C9A5-EB45-BF60-FFA7CA931614}"/>
              </a:ext>
            </a:extLst>
          </p:cNvPr>
          <p:cNvSpPr txBox="1"/>
          <p:nvPr/>
        </p:nvSpPr>
        <p:spPr>
          <a:xfrm>
            <a:off x="2850540" y="4033800"/>
            <a:ext cx="604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u="sng" dirty="0">
                <a:latin typeface="Montserrat"/>
                <a:ea typeface="Montserrat"/>
                <a:cs typeface="Montserrat"/>
                <a:sym typeface="Montserrat"/>
              </a:rPr>
              <a:t>Proof</a:t>
            </a:r>
            <a:endParaRPr sz="1500" b="1" u="sng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A88D4830-57DF-4D42-AB60-C4E8600A8232}"/>
              </a:ext>
            </a:extLst>
          </p:cNvPr>
          <p:cNvSpPr txBox="1">
            <a:spLocks/>
          </p:cNvSpPr>
          <p:nvPr/>
        </p:nvSpPr>
        <p:spPr>
          <a:xfrm>
            <a:off x="5427274" y="4548552"/>
            <a:ext cx="43764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/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https://art-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nicole.com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/online-school</a:t>
            </a:r>
            <a:endParaRPr lang="en-US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3A71C-1EE0-EE4F-8C67-27E6AF423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175" y="990892"/>
            <a:ext cx="2445486" cy="3458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97EF3E-74A6-3C44-AB3D-DE3067674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476" y="230893"/>
            <a:ext cx="1029570" cy="9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8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930204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990"/>
            </a:pPr>
            <a:r>
              <a:rPr lang="en-US" sz="2780" dirty="0">
                <a:latin typeface="Montserrat"/>
                <a:ea typeface="Montserrat"/>
                <a:cs typeface="Montserrat"/>
                <a:sym typeface="Montserrat"/>
              </a:rPr>
              <a:t>Instead of conclusion</a:t>
            </a:r>
            <a:endParaRPr sz="278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368124" y="1391650"/>
            <a:ext cx="5241844" cy="342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11" name="Google Shape;87;p15">
            <a:extLst>
              <a:ext uri="{FF2B5EF4-FFF2-40B4-BE49-F238E27FC236}">
                <a16:creationId xmlns:a16="http://schemas.microsoft.com/office/drawing/2014/main" id="{6928DD37-C9A5-EB45-BF60-FFA7CA931614}"/>
              </a:ext>
            </a:extLst>
          </p:cNvPr>
          <p:cNvSpPr txBox="1"/>
          <p:nvPr/>
        </p:nvSpPr>
        <p:spPr>
          <a:xfrm>
            <a:off x="2850540" y="4033800"/>
            <a:ext cx="604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u="sng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A88D4830-57DF-4D42-AB60-C4E8600A8232}"/>
              </a:ext>
            </a:extLst>
          </p:cNvPr>
          <p:cNvSpPr txBox="1">
            <a:spLocks/>
          </p:cNvSpPr>
          <p:nvPr/>
        </p:nvSpPr>
        <p:spPr>
          <a:xfrm>
            <a:off x="247260" y="1337399"/>
            <a:ext cx="8649480" cy="329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/>
            <a:r>
              <a:rPr lang="en-US" sz="1600" dirty="0"/>
              <a:t>The world today is facing the crisis point. However, new conditions of the market also open up prospects for innovative projects refreshing the industry!</a:t>
            </a:r>
          </a:p>
          <a:p>
            <a:pPr indent="0" algn="l"/>
            <a:endParaRPr lang="en-US" sz="1600" dirty="0"/>
          </a:p>
          <a:p>
            <a:pPr indent="0" algn="l"/>
            <a:r>
              <a:rPr lang="en-US" sz="1600" dirty="0"/>
              <a:t>My experience of analytics, production and branding will help your business whatever you’re going to do: to launch a new product or to upgrade the old one. </a:t>
            </a:r>
          </a:p>
          <a:p>
            <a:pPr indent="0" algn="l"/>
            <a:endParaRPr lang="en-US" sz="1600" dirty="0"/>
          </a:p>
          <a:p>
            <a:pPr indent="0" algn="l"/>
            <a:r>
              <a:rPr lang="en-US" sz="1600" dirty="0"/>
              <a:t>Interested in</a:t>
            </a:r>
            <a:r>
              <a:rPr lang="ru-RU" sz="1600" dirty="0"/>
              <a:t> </a:t>
            </a:r>
            <a:r>
              <a:rPr lang="en-US" sz="1600" dirty="0"/>
              <a:t>other cases or wish to know my background? Just contact me and ask any questions you wish. Remember: history of the Blockchain is written today – take a chance</a:t>
            </a:r>
            <a:r>
              <a:rPr lang="ru-RU" sz="1600" dirty="0"/>
              <a:t> </a:t>
            </a:r>
            <a:r>
              <a:rPr lang="en-US" sz="1600" dirty="0"/>
              <a:t>to be imprinted on the pages. </a:t>
            </a:r>
          </a:p>
          <a:p>
            <a:pPr indent="0" algn="l"/>
            <a:endParaRPr lang="en-US" sz="1600" dirty="0"/>
          </a:p>
          <a:p>
            <a:pPr indent="0" algn="l"/>
            <a:r>
              <a:rPr lang="en-US" sz="1600" dirty="0"/>
              <a:t>Telegram: @</a:t>
            </a:r>
            <a:r>
              <a:rPr lang="en-US" sz="1600" dirty="0" err="1"/>
              <a:t>ReptiloidCrisis</a:t>
            </a:r>
            <a:endParaRPr lang="en-US" sz="1600" dirty="0"/>
          </a:p>
          <a:p>
            <a:pPr indent="0" algn="l"/>
            <a:r>
              <a:rPr lang="en-US" sz="1600" dirty="0"/>
              <a:t>Gmail: </a:t>
            </a:r>
            <a:r>
              <a:rPr lang="en-US" sz="1600" dirty="0">
                <a:hlinkClick r:id="rId4"/>
              </a:rPr>
              <a:t>mekalovske@gmail.com</a:t>
            </a:r>
            <a:endParaRPr lang="en-US" sz="1600" dirty="0"/>
          </a:p>
          <a:p>
            <a:pPr indent="0" algn="l"/>
            <a:r>
              <a:rPr lang="en-US" sz="1600" dirty="0"/>
              <a:t>w/a: 89299922489</a:t>
            </a:r>
          </a:p>
          <a:p>
            <a:pPr indent="0" algn="l"/>
            <a:endParaRPr lang="en-US" sz="1600" dirty="0"/>
          </a:p>
          <a:p>
            <a:pPr indent="0"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07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930204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>
                <a:latin typeface="Montserrat"/>
                <a:ea typeface="Montserrat"/>
                <a:cs typeface="Montserrat"/>
                <a:sym typeface="Montserrat"/>
              </a:rPr>
              <a:t>Here come my skills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368124" y="1124669"/>
            <a:ext cx="4838313" cy="3689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88C2D9CF-42AF-824C-A480-3438A6D66F6A}"/>
              </a:ext>
            </a:extLst>
          </p:cNvPr>
          <p:cNvSpPr txBox="1">
            <a:spLocks/>
          </p:cNvSpPr>
          <p:nvPr/>
        </p:nvSpPr>
        <p:spPr>
          <a:xfrm>
            <a:off x="0" y="1017200"/>
            <a:ext cx="4723199" cy="379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Hard: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 err="1"/>
              <a:t>Canva</a:t>
            </a:r>
            <a:r>
              <a:rPr lang="en-US" sz="1800" dirty="0"/>
              <a:t>, Photoshop, iMovie, </a:t>
            </a:r>
            <a:r>
              <a:rPr lang="en-US" sz="1800" dirty="0" err="1"/>
              <a:t>Figma</a:t>
            </a:r>
            <a:r>
              <a:rPr lang="en-US" sz="1800" dirty="0"/>
              <a:t>, Tilda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dirty="0"/>
              <a:t>Notion</a:t>
            </a:r>
            <a:r>
              <a:rPr lang="en-US" sz="1800" dirty="0"/>
              <a:t>, Slack, OBS, Ableton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Google Workspace</a:t>
            </a:r>
            <a:r>
              <a:rPr lang="en-US" sz="1800"/>
              <a:t>, MS </a:t>
            </a:r>
            <a:r>
              <a:rPr lang="en-US" sz="1800" dirty="0"/>
              <a:t>Office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SPSS, </a:t>
            </a:r>
            <a:r>
              <a:rPr lang="en-US" sz="1800" b="1" dirty="0"/>
              <a:t>Python </a:t>
            </a:r>
            <a:r>
              <a:rPr lang="en-US" sz="1800" dirty="0"/>
              <a:t>(jun.)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Trello, Miro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 err="1"/>
              <a:t>amoCRM</a:t>
            </a:r>
            <a:r>
              <a:rPr lang="en-US" sz="1800" dirty="0"/>
              <a:t>, </a:t>
            </a:r>
            <a:r>
              <a:rPr lang="en-US" sz="1800" dirty="0" err="1"/>
              <a:t>GetCourse</a:t>
            </a:r>
            <a:r>
              <a:rPr lang="en-US" sz="1800" dirty="0"/>
              <a:t>, </a:t>
            </a:r>
            <a:r>
              <a:rPr lang="en-US" sz="1800" dirty="0" err="1"/>
              <a:t>Timepad</a:t>
            </a:r>
            <a:r>
              <a:rPr lang="en-US" sz="1800" dirty="0"/>
              <a:t>, Google Ads + Analytics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Fluent English, German B2</a:t>
            </a:r>
          </a:p>
          <a:p>
            <a:pPr marL="0" indent="0"/>
            <a:endParaRPr lang="en"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Google Shape;59;p13">
            <a:extLst>
              <a:ext uri="{FF2B5EF4-FFF2-40B4-BE49-F238E27FC236}">
                <a16:creationId xmlns:a16="http://schemas.microsoft.com/office/drawing/2014/main" id="{0BE0E756-CFA5-C148-BCB6-97C7127EE254}"/>
              </a:ext>
            </a:extLst>
          </p:cNvPr>
          <p:cNvSpPr txBox="1">
            <a:spLocks/>
          </p:cNvSpPr>
          <p:nvPr/>
        </p:nvSpPr>
        <p:spPr>
          <a:xfrm>
            <a:off x="4723199" y="1017200"/>
            <a:ext cx="4550433" cy="379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Soft: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Rich experience in analytical researches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Excellent skill of team</a:t>
            </a:r>
            <a:r>
              <a:rPr lang="ru-RU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management (up to 12 employees)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Broad knowledge in narrow niche (Crypto, </a:t>
            </a:r>
            <a:r>
              <a:rPr lang="en-US" sz="180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DeFi</a:t>
            </a: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, NFT)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Captivating charisma – I can make your client choose you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Gentle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latin typeface="Montserrat Medium"/>
                <a:ea typeface="Montserrat Medium"/>
                <a:cs typeface="Montserrat Medium"/>
                <a:sym typeface="Montserrat Medium"/>
              </a:rPr>
              <a:t>Work in Blockchain since 2018</a:t>
            </a:r>
          </a:p>
          <a:p>
            <a:pPr marL="0" indent="0"/>
            <a:endParaRPr lang="en" sz="18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endParaRPr lang="en"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0754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930204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>
                <a:latin typeface="Montserrat"/>
                <a:ea typeface="Montserrat"/>
                <a:cs typeface="Montserrat"/>
                <a:sym typeface="Montserrat"/>
              </a:rPr>
              <a:t>Education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368124" y="1124669"/>
            <a:ext cx="4838313" cy="3689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88C2D9CF-42AF-824C-A480-3438A6D66F6A}"/>
              </a:ext>
            </a:extLst>
          </p:cNvPr>
          <p:cNvSpPr txBox="1">
            <a:spLocks/>
          </p:cNvSpPr>
          <p:nvPr/>
        </p:nvSpPr>
        <p:spPr>
          <a:xfrm>
            <a:off x="90422" y="951634"/>
            <a:ext cx="4723199" cy="379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endParaRPr lang="en"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Google Shape;59;p13">
            <a:extLst>
              <a:ext uri="{FF2B5EF4-FFF2-40B4-BE49-F238E27FC236}">
                <a16:creationId xmlns:a16="http://schemas.microsoft.com/office/drawing/2014/main" id="{0BE0E756-CFA5-C148-BCB6-97C7127EE254}"/>
              </a:ext>
            </a:extLst>
          </p:cNvPr>
          <p:cNvSpPr txBox="1">
            <a:spLocks/>
          </p:cNvSpPr>
          <p:nvPr/>
        </p:nvSpPr>
        <p:spPr>
          <a:xfrm>
            <a:off x="3567827" y="1595066"/>
            <a:ext cx="4550433" cy="379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800" b="1" dirty="0">
                <a:latin typeface="Montserrat Medium"/>
                <a:ea typeface="Montserrat Medium"/>
                <a:cs typeface="Montserrat Medium"/>
                <a:sym typeface="Montserrat Medium"/>
              </a:rPr>
              <a:t>Modern Sociological Theory, UK (2018-2022)</a:t>
            </a:r>
          </a:p>
          <a:p>
            <a:pPr marL="0" indent="0"/>
            <a:endParaRPr lang="en-US" sz="18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endParaRPr lang="en-US" sz="18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endParaRPr lang="en-US" sz="18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endParaRPr lang="en-US" sz="18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r>
              <a:rPr lang="en-US" sz="1800" b="1" dirty="0">
                <a:latin typeface="Montserrat Medium"/>
                <a:ea typeface="Montserrat Medium"/>
                <a:cs typeface="Montserrat Medium"/>
                <a:sym typeface="Montserrat Medium"/>
              </a:rPr>
              <a:t>Marketing-Management, Moscow (2022-2024)</a:t>
            </a:r>
          </a:p>
          <a:p>
            <a:pPr marL="0" indent="0"/>
            <a:endParaRPr lang="en-US" sz="18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endParaRPr lang="en-US" sz="18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endParaRPr lang="en" sz="18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endParaRPr lang="en"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DF7BA-58ED-B44E-9A7C-FEEAA6C9C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4" y="1502660"/>
            <a:ext cx="1134524" cy="11345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749D6-895D-434A-8352-38892DE4E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740" y="3161564"/>
            <a:ext cx="2058849" cy="494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B7948-8C4D-E542-A014-D380AD536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6182" y="1745247"/>
            <a:ext cx="991803" cy="8265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D6C219-16DB-6941-BE2B-516C53CCB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0250" y="2540000"/>
            <a:ext cx="63500" cy="6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AA5369-4222-8447-BA68-FA51630C21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0250" y="2540000"/>
            <a:ext cx="63500" cy="6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99541A-693F-EE47-BA68-338FA5EE5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0250" y="2540000"/>
            <a:ext cx="63500" cy="63500"/>
          </a:xfrm>
          <a:prstGeom prst="rect">
            <a:avLst/>
          </a:prstGeom>
        </p:spPr>
      </p:pic>
      <p:sp>
        <p:nvSpPr>
          <p:cNvPr id="17" name="Google Shape;104;p17">
            <a:extLst>
              <a:ext uri="{FF2B5EF4-FFF2-40B4-BE49-F238E27FC236}">
                <a16:creationId xmlns:a16="http://schemas.microsoft.com/office/drawing/2014/main" id="{D8ADD115-D666-B04C-8179-727EED177DF2}"/>
              </a:ext>
            </a:extLst>
          </p:cNvPr>
          <p:cNvSpPr txBox="1">
            <a:spLocks/>
          </p:cNvSpPr>
          <p:nvPr/>
        </p:nvSpPr>
        <p:spPr>
          <a:xfrm>
            <a:off x="-1681188" y="1641898"/>
            <a:ext cx="6930204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latin typeface="Montserrat"/>
                <a:ea typeface="Montserrat"/>
                <a:cs typeface="Montserrat"/>
                <a:sym typeface="Montserra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0129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1530750" y="2042560"/>
            <a:ext cx="6082500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80" b="1" dirty="0">
                <a:latin typeface="Montserrat"/>
                <a:ea typeface="Montserrat"/>
                <a:cs typeface="Montserrat"/>
                <a:sym typeface="Montserrat"/>
              </a:rPr>
              <a:t>Selected cases in crypto and in NFT</a:t>
            </a:r>
            <a:endParaRPr sz="278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3699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082500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780" dirty="0">
                <a:latin typeface="Montserrat"/>
                <a:ea typeface="Montserrat"/>
                <a:cs typeface="Montserrat"/>
                <a:sym typeface="Montserrat"/>
              </a:rPr>
              <a:t>10101 The Gallery</a:t>
            </a:r>
            <a:endParaRPr sz="278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368125" y="1391650"/>
            <a:ext cx="4376400" cy="31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17" dirty="0">
                <a:latin typeface="Montserrat"/>
                <a:ea typeface="Montserrat"/>
                <a:cs typeface="Montserrat"/>
                <a:sym typeface="Montserrat"/>
              </a:rPr>
              <a:t>Specificity of the project</a:t>
            </a: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Game-changing international f-NFT gallery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Such names as Banksy, Kandinsky, Picasso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Located in Dubai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Exclusive model of legal ownership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750" y="308475"/>
            <a:ext cx="707075" cy="7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6025" y="1926312"/>
            <a:ext cx="4210725" cy="23699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5563575" y="1327375"/>
            <a:ext cx="4376400" cy="31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dirty="0">
                <a:latin typeface="Montserrat"/>
                <a:ea typeface="Montserrat"/>
                <a:cs typeface="Montserrat"/>
                <a:sym typeface="Montserrat"/>
              </a:rPr>
              <a:t>10101.art</a:t>
            </a: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8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082500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780">
                <a:latin typeface="Montserrat"/>
                <a:ea typeface="Montserrat"/>
                <a:cs typeface="Montserrat"/>
                <a:sym typeface="Montserrat"/>
              </a:rPr>
              <a:t>10101 The Gallery</a:t>
            </a:r>
            <a:endParaRPr sz="278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17075" y="1388100"/>
            <a:ext cx="3966600" cy="26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dirty="0"/>
              <a:t>What have I done?</a:t>
            </a:r>
            <a:endParaRPr sz="2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500" dirty="0"/>
              <a:t>Marketing pre-analysis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500" dirty="0"/>
              <a:t>Selection of art (determination of demand based on G.trends and cross-check of advisors)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500" dirty="0"/>
              <a:t>Number of qualitative researches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500" dirty="0"/>
              <a:t>Supervision of webpage development (managed designer and front-end)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500" dirty="0"/>
              <a:t>Launch of the Gallery in the role of analyst!</a:t>
            </a: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750" y="308475"/>
            <a:ext cx="707075" cy="7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6372" y="1388100"/>
            <a:ext cx="2490821" cy="34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100000">
            <a:off x="3768169" y="3803826"/>
            <a:ext cx="1374447" cy="137444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2850540" y="4033800"/>
            <a:ext cx="604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u="sng" dirty="0">
                <a:latin typeface="Montserrat"/>
                <a:ea typeface="Montserrat"/>
                <a:cs typeface="Montserrat"/>
                <a:sym typeface="Montserrat"/>
              </a:rPr>
              <a:t>Proof</a:t>
            </a:r>
            <a:endParaRPr sz="1500" b="1" u="sng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8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082500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80" dirty="0">
                <a:latin typeface="Montserrat"/>
                <a:ea typeface="Montserrat"/>
                <a:cs typeface="Montserrat"/>
                <a:sym typeface="Montserrat"/>
              </a:rPr>
              <a:t>Raiders (</a:t>
            </a:r>
            <a:r>
              <a:rPr lang="en-US" sz="2780" dirty="0" err="1">
                <a:latin typeface="Montserrat"/>
                <a:ea typeface="Montserrat"/>
                <a:cs typeface="Montserrat"/>
                <a:sym typeface="Montserrat"/>
              </a:rPr>
              <a:t>GameFi</a:t>
            </a:r>
            <a:r>
              <a:rPr lang="en-US" sz="278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78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17075" y="1388099"/>
            <a:ext cx="3966600" cy="3019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dirty="0"/>
              <a:t>What have I done?</a:t>
            </a:r>
            <a:endParaRPr sz="2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 </a:t>
            </a: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 dirty="0"/>
              <a:t>SWOT + competitive </a:t>
            </a:r>
            <a:r>
              <a:rPr lang="ru" sz="1500" dirty="0"/>
              <a:t>analysis</a:t>
            </a:r>
            <a:r>
              <a:rPr lang="en-US" sz="1500" dirty="0"/>
              <a:t> 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 dirty="0"/>
              <a:t>Research of </a:t>
            </a:r>
            <a:r>
              <a:rPr lang="en-US" sz="1500" dirty="0" err="1"/>
              <a:t>GameFi</a:t>
            </a:r>
            <a:r>
              <a:rPr lang="en-US" sz="1500" dirty="0"/>
              <a:t> market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 dirty="0"/>
              <a:t>Quantitative surveys and interviews in community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500" dirty="0"/>
              <a:t>Supervision of webpage development</a:t>
            </a:r>
            <a:r>
              <a:rPr lang="en-US" sz="1500" dirty="0"/>
              <a:t> (advice on branding-style selection)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 dirty="0"/>
              <a:t>Development of creative and successful marketing funnel</a:t>
            </a: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750" y="308475"/>
            <a:ext cx="707075" cy="7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3;p15">
            <a:extLst>
              <a:ext uri="{FF2B5EF4-FFF2-40B4-BE49-F238E27FC236}">
                <a16:creationId xmlns:a16="http://schemas.microsoft.com/office/drawing/2014/main" id="{9518EE8F-D213-404F-8144-783742496DE2}"/>
              </a:ext>
            </a:extLst>
          </p:cNvPr>
          <p:cNvSpPr txBox="1">
            <a:spLocks/>
          </p:cNvSpPr>
          <p:nvPr/>
        </p:nvSpPr>
        <p:spPr>
          <a:xfrm>
            <a:off x="5179197" y="3910858"/>
            <a:ext cx="3966600" cy="26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500" dirty="0"/>
              <a:t>https://</a:t>
            </a:r>
            <a:r>
              <a:rPr lang="en-US" sz="1500" dirty="0" err="1"/>
              <a:t>raiders.game</a:t>
            </a:r>
            <a:r>
              <a:rPr lang="en-US" sz="1500" dirty="0"/>
              <a:t>/</a:t>
            </a:r>
            <a:endParaRPr lang="en" sz="15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9E749-B565-9840-AF92-5A579C61D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391" y="1184712"/>
            <a:ext cx="2452339" cy="22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6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082500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780" dirty="0">
                <a:latin typeface="Montserrat"/>
                <a:ea typeface="Montserrat"/>
                <a:cs typeface="Montserrat"/>
                <a:sym typeface="Montserrat"/>
              </a:rPr>
              <a:t>EVERscale </a:t>
            </a:r>
            <a:r>
              <a:rPr lang="en-US" sz="2780" dirty="0">
                <a:latin typeface="Montserrat"/>
                <a:ea typeface="Montserrat"/>
                <a:cs typeface="Montserrat"/>
                <a:sym typeface="Montserrat"/>
              </a:rPr>
              <a:t>token</a:t>
            </a:r>
            <a:endParaRPr sz="278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368125" y="1391650"/>
            <a:ext cx="4376400" cy="31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17" dirty="0">
                <a:latin typeface="Montserrat"/>
                <a:ea typeface="Montserrat"/>
                <a:cs typeface="Montserrat"/>
                <a:sym typeface="Montserrat"/>
              </a:rPr>
              <a:t>Specificity of the project</a:t>
            </a: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1320" algn="l" rtl="0">
              <a:spcBef>
                <a:spcPts val="0"/>
              </a:spcBef>
              <a:spcAft>
                <a:spcPts val="0"/>
              </a:spcAft>
              <a:buSzPts val="1618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Scalable token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1320" algn="l" rtl="0">
              <a:spcBef>
                <a:spcPts val="0"/>
              </a:spcBef>
              <a:spcAft>
                <a:spcPts val="0"/>
              </a:spcAft>
              <a:buSzPts val="1618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Suitable for highly loaded projects (gameF</a:t>
            </a:r>
            <a:r>
              <a:rPr lang="en-US" sz="1617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ru" sz="1617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NFT)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1320" algn="l" rtl="0">
              <a:spcBef>
                <a:spcPts val="0"/>
              </a:spcBef>
              <a:spcAft>
                <a:spcPts val="0"/>
              </a:spcAft>
              <a:buSzPts val="1618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Faster than most of usual systems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8" name="Google Shape;107;p17">
            <a:extLst>
              <a:ext uri="{FF2B5EF4-FFF2-40B4-BE49-F238E27FC236}">
                <a16:creationId xmlns:a16="http://schemas.microsoft.com/office/drawing/2014/main" id="{CA780726-3615-BE44-A46B-C5C26419431C}"/>
              </a:ext>
            </a:extLst>
          </p:cNvPr>
          <p:cNvSpPr txBox="1">
            <a:spLocks/>
          </p:cNvSpPr>
          <p:nvPr/>
        </p:nvSpPr>
        <p:spPr>
          <a:xfrm>
            <a:off x="5177128" y="1327375"/>
            <a:ext cx="43764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/>
            <a:r>
              <a:rPr lang="en-US" sz="2300" dirty="0" err="1">
                <a:latin typeface="Montserrat"/>
                <a:ea typeface="Montserrat"/>
                <a:cs typeface="Montserrat"/>
                <a:sym typeface="Montserrat"/>
              </a:rPr>
              <a:t>everscale.network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/</a:t>
            </a:r>
            <a:endParaRPr lang="en-US"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/>
            <a:endParaRPr lang="en-US" sz="23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3D4DF1-604D-1647-B13D-7FDA4BDC9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703" y="277077"/>
            <a:ext cx="949243" cy="9492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1530750" y="86350"/>
            <a:ext cx="6082500" cy="8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780">
                <a:latin typeface="Montserrat"/>
                <a:ea typeface="Montserrat"/>
                <a:cs typeface="Montserrat"/>
                <a:sym typeface="Montserrat"/>
              </a:rPr>
              <a:t>EVERscale token </a:t>
            </a:r>
            <a:endParaRPr sz="278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368124" y="1391650"/>
            <a:ext cx="4838313" cy="31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17" dirty="0">
                <a:latin typeface="Montserrat"/>
                <a:ea typeface="Montserrat"/>
                <a:cs typeface="Montserrat"/>
                <a:sym typeface="Montserrat"/>
              </a:rPr>
              <a:t>What have I done</a:t>
            </a: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616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Promotion on local market (</a:t>
            </a:r>
            <a:r>
              <a:rPr lang="en-US" sz="1617" dirty="0">
                <a:latin typeface="Montserrat"/>
                <a:ea typeface="Montserrat"/>
                <a:cs typeface="Montserrat"/>
                <a:sym typeface="Montserrat"/>
              </a:rPr>
              <a:t>South </a:t>
            </a: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Korea)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616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The research of Korean crypto-influencers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616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Communication with bloggers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616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" sz="1617" dirty="0">
                <a:latin typeface="Montserrat"/>
                <a:ea typeface="Montserrat"/>
                <a:cs typeface="Montserrat"/>
                <a:sym typeface="Montserrat"/>
              </a:rPr>
              <a:t>Evaluation of conversion </a:t>
            </a: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4663150" y="1391650"/>
            <a:ext cx="4376400" cy="31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latin typeface="Montserrat" pitchFamily="2" charset="0"/>
              </a:rPr>
              <a:t>Selected results</a:t>
            </a:r>
            <a:endParaRPr sz="2300" dirty="0">
              <a:latin typeface="Montserrat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B13CC3-2430-A24A-A715-B05983E5C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98" y="1871811"/>
            <a:ext cx="2926888" cy="9890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8F4585-3154-184A-945E-8ECB7B807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077" y="2955002"/>
            <a:ext cx="2926889" cy="10211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9E9E0C-A1AE-D74F-941E-865C97329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952" y="4038783"/>
            <a:ext cx="2312859" cy="962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8C67B8-591C-0040-92D1-EDD0CB095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703" y="277077"/>
            <a:ext cx="949243" cy="9492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675</Words>
  <Application>Microsoft Macintosh PowerPoint</Application>
  <PresentationFormat>Экран (16:9)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Montserrat Medium</vt:lpstr>
      <vt:lpstr>Montserrat</vt:lpstr>
      <vt:lpstr>Arial</vt:lpstr>
      <vt:lpstr>Simple Light</vt:lpstr>
      <vt:lpstr>Hi! My name  is Savva Mikhailowsky</vt:lpstr>
      <vt:lpstr>Here come my skills</vt:lpstr>
      <vt:lpstr>Education</vt:lpstr>
      <vt:lpstr>Selected cases in crypto and in NFT</vt:lpstr>
      <vt:lpstr>10101 The Gallery</vt:lpstr>
      <vt:lpstr>10101 The Gallery</vt:lpstr>
      <vt:lpstr>Raiders (GameFi)</vt:lpstr>
      <vt:lpstr>EVERscale token</vt:lpstr>
      <vt:lpstr>EVERscale token </vt:lpstr>
      <vt:lpstr>TMRW Gallery x VK (baking now)</vt:lpstr>
      <vt:lpstr>TMRW Gallery x VK (baking now)</vt:lpstr>
      <vt:lpstr>Selected cases in marketing and SMM</vt:lpstr>
      <vt:lpstr>Top Of Mind marketing analysis</vt:lpstr>
      <vt:lpstr>Nicole school</vt:lpstr>
      <vt:lpstr>Instead of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Hi! My name  is Savva Mikhailowsky</dc:title>
  <cp:lastModifiedBy>Microsoft Office User</cp:lastModifiedBy>
  <cp:revision>32</cp:revision>
  <dcterms:modified xsi:type="dcterms:W3CDTF">2022-10-05T16:23:52Z</dcterms:modified>
</cp:coreProperties>
</file>