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1"/>
  </p:notesMasterIdLst>
  <p:sldIdLst>
    <p:sldId id="278" r:id="rId2"/>
    <p:sldId id="279" r:id="rId3"/>
    <p:sldId id="281" r:id="rId4"/>
    <p:sldId id="283" r:id="rId5"/>
    <p:sldId id="284" r:id="rId6"/>
    <p:sldId id="282" r:id="rId7"/>
    <p:sldId id="292" r:id="rId8"/>
    <p:sldId id="294" r:id="rId9"/>
    <p:sldId id="293" r:id="rId1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9" autoAdjust="0"/>
  </p:normalViewPr>
  <p:slideViewPr>
    <p:cSldViewPr snapToGrid="0" snapToObjects="1">
      <p:cViewPr varScale="1">
        <p:scale>
          <a:sx n="72" d="100"/>
          <a:sy n="72" d="100"/>
        </p:scale>
        <p:origin x="660"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err="1"/>
              <a:t>Progesteron</a:t>
            </a:r>
            <a:br>
              <a:rPr lang="en-US" dirty="0"/>
            </a:b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0" y="132522"/>
            <a:ext cx="5314122" cy="832678"/>
          </a:xfrm>
        </p:spPr>
        <p:txBody>
          <a:bodyPr/>
          <a:lstStyle/>
          <a:p>
            <a:r>
              <a:rPr lang="en-US" dirty="0">
                <a:latin typeface="Arial Black" panose="020B0604020202020204" pitchFamily="34" charset="0"/>
                <a:ea typeface="Arial Regular" pitchFamily="34" charset="-122"/>
                <a:cs typeface="Arial Black" panose="020B0604020202020204" pitchFamily="34" charset="0"/>
              </a:rPr>
              <a:t>Introduction:</a:t>
            </a:r>
            <a:br>
              <a:rPr lang="en-US" dirty="0">
                <a:latin typeface="Arial Black" panose="020B0604020202020204" pitchFamily="34" charset="0"/>
                <a:ea typeface="Arial Regular" pitchFamily="34" charset="-122"/>
                <a:cs typeface="Arial Black" panose="020B0604020202020204" pitchFamily="34" charset="0"/>
              </a:rPr>
            </a:b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0" y="965200"/>
            <a:ext cx="8083826" cy="4927600"/>
          </a:xfrm>
        </p:spPr>
        <p:txBody>
          <a:bodyPr/>
          <a:lstStyle/>
          <a:p>
            <a:endParaRPr lang="en-US" dirty="0"/>
          </a:p>
          <a:p>
            <a:r>
              <a:rPr lang="en-US" sz="2000" b="0" i="0" dirty="0">
                <a:solidFill>
                  <a:srgbClr val="000000"/>
                </a:solidFill>
                <a:effectLst/>
                <a:latin typeface="Yu Gothic UI Semilight" panose="020B0400000000000000" pitchFamily="34" charset="-128"/>
                <a:ea typeface="Yu Gothic UI Semilight" panose="020B0400000000000000" pitchFamily="34" charset="-128"/>
              </a:rPr>
              <a:t>Progesterone is an endogenous steroid hormone that is commonly produced by the adrenal cortex as well as the gonads, which consist of the ovaries and the testes. Progesterone is also secreted by the ovarian corpus luteum during the first ten weeks of pregnancy, followed by the placenta in the later phase of pregnancy. </a:t>
            </a:r>
          </a:p>
          <a:p>
            <a:r>
              <a:rPr lang="en-US" sz="2000" dirty="0">
                <a:solidFill>
                  <a:srgbClr val="000000"/>
                </a:solidFill>
                <a:latin typeface="Yu Gothic UI Semilight" panose="020B0400000000000000" pitchFamily="34" charset="-128"/>
                <a:ea typeface="Yu Gothic UI Semilight" panose="020B0400000000000000" pitchFamily="34" charset="-128"/>
              </a:rPr>
              <a:t>The </a:t>
            </a:r>
            <a:r>
              <a:rPr lang="en-US" sz="2000" b="1" dirty="0">
                <a:solidFill>
                  <a:srgbClr val="000000"/>
                </a:solidFill>
                <a:latin typeface="Yu Gothic UI Semilight" panose="020B0400000000000000" pitchFamily="34" charset="-128"/>
                <a:ea typeface="Yu Gothic UI Semilight" panose="020B0400000000000000" pitchFamily="34" charset="-128"/>
              </a:rPr>
              <a:t>chemical nature </a:t>
            </a:r>
            <a:r>
              <a:rPr lang="en-US" sz="2000" dirty="0">
                <a:solidFill>
                  <a:srgbClr val="000000"/>
                </a:solidFill>
                <a:latin typeface="Yu Gothic UI Semilight" panose="020B0400000000000000" pitchFamily="34" charset="-128"/>
                <a:ea typeface="Yu Gothic UI Semilight" panose="020B0400000000000000" pitchFamily="34" charset="-128"/>
              </a:rPr>
              <a:t>of progesterone is steroids. </a:t>
            </a:r>
            <a:r>
              <a:rPr lang="en-US" sz="2000" b="0" i="0" dirty="0">
                <a:solidFill>
                  <a:srgbClr val="000000"/>
                </a:solidFill>
                <a:effectLst/>
                <a:latin typeface="Yu Gothic UI Semilight" panose="020B0400000000000000" pitchFamily="34" charset="-128"/>
                <a:ea typeface="Yu Gothic UI Semilight" panose="020B0400000000000000" pitchFamily="34" charset="-128"/>
              </a:rPr>
              <a:t>The molecule progesterone is a derivative of cholesterol and has numerous functions in the human body, especially within the reproductive system.</a:t>
            </a:r>
            <a:endParaRPr lang="en-US" sz="2000"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06017" y="0"/>
            <a:ext cx="7739269" cy="689113"/>
          </a:xfrm>
        </p:spPr>
        <p:txBody>
          <a:bodyPr/>
          <a:lstStyle/>
          <a:p>
            <a:r>
              <a:rPr lang="en-US" sz="2000" b="1" dirty="0">
                <a:solidFill>
                  <a:schemeClr val="accent6"/>
                </a:solidFill>
                <a:latin typeface="Arial Black" panose="020B0604020202020204" pitchFamily="34" charset="0"/>
                <a:cs typeface="Arial Black" panose="020B0604020202020204" pitchFamily="34" charset="0"/>
              </a:rPr>
              <a:t>Menstrual cycle and role of </a:t>
            </a:r>
            <a:r>
              <a:rPr lang="en-US" sz="2000" b="1" dirty="0" err="1">
                <a:solidFill>
                  <a:schemeClr val="accent6"/>
                </a:solidFill>
                <a:latin typeface="Arial Black" panose="020B0604020202020204" pitchFamily="34" charset="0"/>
                <a:cs typeface="Arial Black" panose="020B0604020202020204" pitchFamily="34" charset="0"/>
              </a:rPr>
              <a:t>progesteron</a:t>
            </a:r>
            <a:endParaRPr lang="en-US" sz="2000"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018" y="689113"/>
            <a:ext cx="7063408" cy="4249707"/>
          </a:xfrm>
        </p:spPr>
        <p:txBody>
          <a:bodyPr/>
          <a:lstStyle/>
          <a:p>
            <a:pPr algn="l">
              <a:buFont typeface="+mj-lt"/>
              <a:buAutoNum type="arabicPeriod"/>
            </a:pPr>
            <a:r>
              <a:rPr lang="en-US" sz="2000" b="0" i="0" dirty="0">
                <a:solidFill>
                  <a:srgbClr val="000000"/>
                </a:solidFill>
                <a:effectLst/>
                <a:latin typeface="Yu Gothic UI Semilight" panose="020B0400000000000000" pitchFamily="34" charset="-128"/>
                <a:ea typeface="Yu Gothic UI Semilight" panose="020B0400000000000000" pitchFamily="34" charset="-128"/>
              </a:rPr>
              <a:t>Follicular phase</a:t>
            </a:r>
          </a:p>
          <a:p>
            <a:pPr marL="742950" lvl="1" indent="-285750" algn="l">
              <a:buFont typeface="+mj-lt"/>
              <a:buAutoNum type="arabicPeriod"/>
            </a:pPr>
            <a:r>
              <a:rPr lang="en-US" b="0" i="0" dirty="0">
                <a:solidFill>
                  <a:srgbClr val="000000"/>
                </a:solidFill>
                <a:effectLst/>
                <a:latin typeface="Yu Gothic UI Semilight" panose="020B0400000000000000" pitchFamily="34" charset="-128"/>
                <a:ea typeface="Yu Gothic UI Semilight" panose="020B0400000000000000" pitchFamily="34" charset="-128"/>
              </a:rPr>
              <a:t>The menstrual cycle begins as FSH stimulates development of an ovarian follicle. As this follicle matures, it begins producing a small but steadily rising amount of estradiol. This low level of estradiol causes:</a:t>
            </a:r>
          </a:p>
          <a:p>
            <a:pPr marL="1143000" lvl="2" indent="-228600" algn="l">
              <a:buFont typeface="+mj-lt"/>
              <a:buAutoNum type="arabicPeriod"/>
            </a:pPr>
            <a:r>
              <a:rPr lang="en-US" sz="2000" b="0" i="0" dirty="0">
                <a:solidFill>
                  <a:srgbClr val="000000"/>
                </a:solidFill>
                <a:effectLst/>
                <a:latin typeface="Yu Gothic UI Semilight" panose="020B0400000000000000" pitchFamily="34" charset="-128"/>
                <a:ea typeface="Yu Gothic UI Semilight" panose="020B0400000000000000" pitchFamily="34" charset="-128"/>
              </a:rPr>
              <a:t>Negative feedback: inhibition of FSH and LH secretion</a:t>
            </a:r>
          </a:p>
          <a:p>
            <a:pPr marL="1143000" lvl="2" indent="-228600" algn="l">
              <a:buFont typeface="+mj-lt"/>
              <a:buAutoNum type="arabicPeriod"/>
            </a:pPr>
            <a:r>
              <a:rPr lang="en-US" sz="2000" b="0" i="0" dirty="0">
                <a:solidFill>
                  <a:srgbClr val="000000"/>
                </a:solidFill>
                <a:effectLst/>
                <a:latin typeface="Yu Gothic UI Semilight" panose="020B0400000000000000" pitchFamily="34" charset="-128"/>
                <a:ea typeface="Yu Gothic UI Semilight" panose="020B0400000000000000" pitchFamily="34" charset="-128"/>
              </a:rPr>
              <a:t>Growth of the lining of the uterus.</a:t>
            </a:r>
          </a:p>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9" name="Content Placeholder 8">
            <a:extLst>
              <a:ext uri="{FF2B5EF4-FFF2-40B4-BE49-F238E27FC236}">
                <a16:creationId xmlns:a16="http://schemas.microsoft.com/office/drawing/2014/main" id="{9894AA94-663F-3A7D-30E1-F84DBE3DB20B}"/>
              </a:ext>
            </a:extLst>
          </p:cNvPr>
          <p:cNvSpPr>
            <a:spLocks noGrp="1"/>
          </p:cNvSpPr>
          <p:nvPr>
            <p:ph sz="half" idx="1"/>
          </p:nvPr>
        </p:nvSpPr>
        <p:spPr>
          <a:xfrm>
            <a:off x="92766" y="145774"/>
            <a:ext cx="5764695" cy="6392186"/>
          </a:xfrm>
        </p:spPr>
        <p:txBody>
          <a:bodyPr/>
          <a:lstStyle/>
          <a:p>
            <a:pPr algn="l">
              <a:buFont typeface="+mj-lt"/>
              <a:buAutoNum type="arabicPeriod"/>
            </a:pPr>
            <a:r>
              <a:rPr lang="en-US" b="0" i="0" dirty="0">
                <a:solidFill>
                  <a:srgbClr val="000000"/>
                </a:solidFill>
                <a:effectLst/>
                <a:latin typeface="Yu Gothic UI Semilight" panose="020B0400000000000000" pitchFamily="34" charset="-128"/>
                <a:ea typeface="Yu Gothic UI Semilight" panose="020B0400000000000000" pitchFamily="34" charset="-128"/>
              </a:rPr>
              <a:t>Ovulation</a:t>
            </a:r>
          </a:p>
          <a:p>
            <a:pPr marL="742950" lvl="1" indent="-285750" algn="l">
              <a:buFont typeface="+mj-lt"/>
              <a:buAutoNum type="arabicPeriod"/>
            </a:pPr>
            <a:r>
              <a:rPr lang="en-US" sz="1800" b="0" i="0" dirty="0">
                <a:solidFill>
                  <a:srgbClr val="000000"/>
                </a:solidFill>
                <a:effectLst/>
                <a:latin typeface="Yu Gothic UI Semilight" panose="020B0400000000000000" pitchFamily="34" charset="-128"/>
                <a:ea typeface="Yu Gothic UI Semilight" panose="020B0400000000000000" pitchFamily="34" charset="-128"/>
              </a:rPr>
              <a:t>The amount of estradiol secreted at mid-cycle has increased to the high level that stimulates a surge of FSH and LH release by the pituitary</a:t>
            </a:r>
          </a:p>
          <a:p>
            <a:pPr marL="742950" lvl="1" indent="-285750" algn="l">
              <a:buFont typeface="+mj-lt"/>
              <a:buAutoNum type="arabicPeriod"/>
            </a:pPr>
            <a:r>
              <a:rPr lang="en-US" sz="1800" b="0" i="0" dirty="0">
                <a:solidFill>
                  <a:srgbClr val="000000"/>
                </a:solidFill>
                <a:effectLst/>
                <a:latin typeface="Yu Gothic UI Semilight" panose="020B0400000000000000" pitchFamily="34" charset="-128"/>
                <a:ea typeface="Yu Gothic UI Semilight" panose="020B0400000000000000" pitchFamily="34" charset="-128"/>
              </a:rPr>
              <a:t>The LH surge causes ovulation: the follicle ruptures and releases its egg near the opening of its fallopian tube</a:t>
            </a:r>
          </a:p>
          <a:p>
            <a:pPr marL="742950" lvl="1" indent="-285750" algn="l">
              <a:buFont typeface="+mj-lt"/>
              <a:buAutoNum type="arabicPeriod"/>
            </a:pPr>
            <a:endParaRPr lang="en-US" sz="1800" dirty="0">
              <a:solidFill>
                <a:srgbClr val="000000"/>
              </a:solidFill>
              <a:latin typeface="Yu Gothic UI Semilight" panose="020B0400000000000000" pitchFamily="34" charset="-128"/>
              <a:ea typeface="Yu Gothic UI Semilight" panose="020B0400000000000000" pitchFamily="34" charset="-128"/>
            </a:endParaRPr>
          </a:p>
          <a:p>
            <a:pPr lvl="1">
              <a:buFont typeface="+mj-lt"/>
              <a:buAutoNum type="arabicPeriod"/>
            </a:pPr>
            <a:r>
              <a:rPr lang="en-US" sz="1800" b="0" i="0" dirty="0">
                <a:solidFill>
                  <a:srgbClr val="000000"/>
                </a:solidFill>
                <a:effectLst/>
                <a:latin typeface="Yu Gothic UI Semilight" panose="020B0400000000000000" pitchFamily="34" charset="-128"/>
                <a:ea typeface="Yu Gothic UI Semilight" panose="020B0400000000000000" pitchFamily="34" charset="-128"/>
              </a:rPr>
              <a:t>Luteal Phase</a:t>
            </a:r>
          </a:p>
          <a:p>
            <a:pPr marL="1200150" lvl="2" indent="-285750">
              <a:buFont typeface="+mj-lt"/>
              <a:buAutoNum type="arabicPeriod"/>
            </a:pPr>
            <a:r>
              <a:rPr lang="en-US" sz="1800" b="0" i="0" dirty="0">
                <a:solidFill>
                  <a:srgbClr val="000000"/>
                </a:solidFill>
                <a:effectLst/>
                <a:latin typeface="Yu Gothic UI Semilight" panose="020B0400000000000000" pitchFamily="34" charset="-128"/>
                <a:ea typeface="Yu Gothic UI Semilight" panose="020B0400000000000000" pitchFamily="34" charset="-128"/>
              </a:rPr>
              <a:t>Following the release of its egg, the follicle changes into a hormone-secreting structure, the corpus luteum, and secretes estradiol and progesterone in response to LH.</a:t>
            </a:r>
          </a:p>
          <a:p>
            <a:pPr marL="1600200" lvl="3" indent="-228600">
              <a:buFont typeface="+mj-lt"/>
              <a:buAutoNum type="arabicPeriod"/>
            </a:pPr>
            <a:r>
              <a:rPr lang="en-US" sz="1800" b="0" i="0" dirty="0">
                <a:solidFill>
                  <a:srgbClr val="000000"/>
                </a:solidFill>
                <a:effectLst/>
                <a:latin typeface="Yu Gothic UI Semilight" panose="020B0400000000000000" pitchFamily="34" charset="-128"/>
                <a:ea typeface="Yu Gothic UI Semilight" panose="020B0400000000000000" pitchFamily="34" charset="-128"/>
              </a:rPr>
              <a:t>Estradiol and progesterone stimulate the continued development of the lining of uterus</a:t>
            </a:r>
          </a:p>
          <a:p>
            <a:pPr marL="1200150" lvl="2" indent="-285750">
              <a:buFont typeface="+mj-lt"/>
              <a:buAutoNum type="arabicPeriod"/>
            </a:pPr>
            <a:r>
              <a:rPr lang="en-US" sz="1800" b="0" i="0" dirty="0">
                <a:solidFill>
                  <a:srgbClr val="000000"/>
                </a:solidFill>
                <a:effectLst/>
                <a:latin typeface="Yu Gothic UI Semilight" panose="020B0400000000000000" pitchFamily="34" charset="-128"/>
                <a:ea typeface="Yu Gothic UI Semilight" panose="020B0400000000000000" pitchFamily="34" charset="-128"/>
              </a:rPr>
              <a:t>If pregnancy does not occur, the corpus luteum eventually disintegrates and stops secreting estradiol and progesterone. The uterine lining sheds and menstruation occurs.</a:t>
            </a:r>
          </a:p>
          <a:p>
            <a:pPr marL="742950" lvl="1" indent="-285750" algn="l">
              <a:buFont typeface="+mj-lt"/>
              <a:buAutoNum type="arabicPeriod"/>
            </a:pPr>
            <a:endParaRPr lang="en-US" sz="1800" dirty="0"/>
          </a:p>
        </p:txBody>
      </p:sp>
      <p:pic>
        <p:nvPicPr>
          <p:cNvPr id="12" name="Picture 11">
            <a:extLst>
              <a:ext uri="{FF2B5EF4-FFF2-40B4-BE49-F238E27FC236}">
                <a16:creationId xmlns:a16="http://schemas.microsoft.com/office/drawing/2014/main" id="{C156108C-AAB2-618C-E84C-DDAD3599914D}"/>
              </a:ext>
            </a:extLst>
          </p:cNvPr>
          <p:cNvPicPr>
            <a:picLocks noChangeAspect="1"/>
          </p:cNvPicPr>
          <p:nvPr/>
        </p:nvPicPr>
        <p:blipFill>
          <a:blip r:embed="rId2"/>
          <a:stretch>
            <a:fillRect/>
          </a:stretch>
        </p:blipFill>
        <p:spPr>
          <a:xfrm>
            <a:off x="7023652" y="230481"/>
            <a:ext cx="5168348" cy="5679989"/>
          </a:xfrm>
          <a:prstGeom prst="rect">
            <a:avLst/>
          </a:prstGeom>
        </p:spPr>
      </p:pic>
    </p:spTree>
    <p:extLst>
      <p:ext uri="{BB962C8B-B14F-4D97-AF65-F5344CB8AC3E}">
        <p14:creationId xmlns:p14="http://schemas.microsoft.com/office/powerpoint/2010/main" val="290384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0"/>
            <a:ext cx="3564835" cy="457200"/>
          </a:xfrm>
        </p:spPr>
        <p:txBody>
          <a:bodyPr/>
          <a:lstStyle/>
          <a:p>
            <a:r>
              <a:rPr lang="en-US" sz="1800" dirty="0" err="1">
                <a:latin typeface="Yu Gothic UI Light" panose="020B0300000000000000" pitchFamily="34" charset="-128"/>
                <a:ea typeface="Yu Gothic UI Light" panose="020B0300000000000000" pitchFamily="34" charset="-128"/>
                <a:cs typeface="Arial Black" panose="020B0604020202020204" pitchFamily="34" charset="0"/>
              </a:rPr>
              <a:t>Progesteron</a:t>
            </a:r>
            <a:r>
              <a:rPr lang="en-US" sz="1800" dirty="0">
                <a:latin typeface="Yu Gothic UI Light" panose="020B0300000000000000" pitchFamily="34" charset="-128"/>
                <a:ea typeface="Yu Gothic UI Light" panose="020B0300000000000000" pitchFamily="34" charset="-128"/>
                <a:cs typeface="Arial Black" panose="020B0604020202020204" pitchFamily="34" charset="0"/>
              </a:rPr>
              <a:t> in pregnancy </a:t>
            </a:r>
            <a:endParaRPr lang="en-US" sz="1800" b="1" dirty="0">
              <a:solidFill>
                <a:schemeClr val="accent6"/>
              </a:solidFill>
              <a:latin typeface="Yu Gothic UI Light" panose="020B0300000000000000" pitchFamily="34" charset="-128"/>
              <a:ea typeface="Yu Gothic UI Light" panose="020B0300000000000000" pitchFamily="34" charset="-128"/>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5" name="Footer Placeholder 6">
            <a:extLst>
              <a:ext uri="{FF2B5EF4-FFF2-40B4-BE49-F238E27FC236}">
                <a16:creationId xmlns:a16="http://schemas.microsoft.com/office/drawing/2014/main" id="{2F7EFF20-AA65-8E1B-6DC0-936CE249B767}"/>
              </a:ext>
            </a:extLst>
          </p:cNvPr>
          <p:cNvSpPr>
            <a:spLocks noGrp="1"/>
          </p:cNvSpPr>
          <p:nvPr>
            <p:ph sz="half" idx="1"/>
          </p:nvPr>
        </p:nvSpPr>
        <p:spPr>
          <a:xfrm>
            <a:off x="0" y="457200"/>
            <a:ext cx="11436350" cy="5202238"/>
          </a:xfrm>
        </p:spPr>
        <p:txBody>
          <a:bodyPr/>
          <a:lstStyle/>
          <a:p>
            <a:pPr algn="l"/>
            <a:r>
              <a:rPr lang="en-US" sz="2000" b="1" i="0" dirty="0">
                <a:solidFill>
                  <a:srgbClr val="000000"/>
                </a:solidFill>
                <a:effectLst/>
                <a:latin typeface="Yu Gothic UI Semilight" panose="020B0400000000000000" pitchFamily="34" charset="-128"/>
                <a:ea typeface="Yu Gothic UI Semilight" panose="020B0400000000000000" pitchFamily="34" charset="-128"/>
              </a:rPr>
              <a:t>Before Pregnancy: Progesterone helps the uterus be prepared for pregnancy</a:t>
            </a:r>
          </a:p>
          <a:p>
            <a:pPr algn="l"/>
            <a:r>
              <a:rPr lang="en-US" sz="2000" b="0" i="0" dirty="0">
                <a:solidFill>
                  <a:srgbClr val="333333"/>
                </a:solidFill>
                <a:effectLst/>
                <a:latin typeface="Yu Gothic UI Semilight" panose="020B0400000000000000" pitchFamily="34" charset="-128"/>
                <a:ea typeface="Yu Gothic UI Semilight" panose="020B0400000000000000" pitchFamily="34" charset="-128"/>
              </a:rPr>
              <a:t>The hormone progesterone is secreted during early pregnancy and prepares the uterus for pregnancy. It causes the luteal phase to start and transforms the endometrium (uterine lining) by thickening it to receive an embryo. </a:t>
            </a:r>
          </a:p>
          <a:p>
            <a:pPr algn="l"/>
            <a:endParaRPr lang="en-US" sz="2000" b="0" i="0" dirty="0">
              <a:solidFill>
                <a:srgbClr val="333333"/>
              </a:solidFill>
              <a:effectLst/>
              <a:latin typeface="Yu Gothic UI Semilight" panose="020B0400000000000000" pitchFamily="34" charset="-128"/>
              <a:ea typeface="Yu Gothic UI Semilight" panose="020B0400000000000000" pitchFamily="34" charset="-128"/>
            </a:endParaRPr>
          </a:p>
          <a:p>
            <a:pPr algn="l"/>
            <a:r>
              <a:rPr lang="en-US" sz="2000" b="1" i="0" dirty="0">
                <a:solidFill>
                  <a:srgbClr val="000000"/>
                </a:solidFill>
                <a:effectLst/>
                <a:latin typeface="Yu Gothic UI Semilight" panose="020B0400000000000000" pitchFamily="34" charset="-128"/>
                <a:ea typeface="Yu Gothic UI Semilight" panose="020B0400000000000000" pitchFamily="34" charset="-128"/>
              </a:rPr>
              <a:t>During pregnancy: Progesterone helps support the fetus as it grows</a:t>
            </a:r>
          </a:p>
          <a:p>
            <a:pPr algn="l"/>
            <a:r>
              <a:rPr lang="en-US" sz="2000" b="0" i="0" dirty="0">
                <a:solidFill>
                  <a:srgbClr val="333333"/>
                </a:solidFill>
                <a:effectLst/>
                <a:latin typeface="Yu Gothic UI Semilight" panose="020B0400000000000000" pitchFamily="34" charset="-128"/>
                <a:ea typeface="Yu Gothic UI Semilight" panose="020B0400000000000000" pitchFamily="34" charset="-128"/>
              </a:rPr>
              <a:t>When a woman is pregnant they produce </a:t>
            </a:r>
            <a:r>
              <a:rPr lang="en-US" sz="2000" b="0" i="0" dirty="0" err="1">
                <a:solidFill>
                  <a:srgbClr val="333333"/>
                </a:solidFill>
                <a:effectLst/>
                <a:latin typeface="Yu Gothic UI Semilight" panose="020B0400000000000000" pitchFamily="34" charset="-128"/>
                <a:ea typeface="Yu Gothic UI Semilight" panose="020B0400000000000000" pitchFamily="34" charset="-128"/>
              </a:rPr>
              <a:t>hCG</a:t>
            </a:r>
            <a:r>
              <a:rPr lang="en-US" sz="2000" b="0" i="0" dirty="0">
                <a:solidFill>
                  <a:srgbClr val="333333"/>
                </a:solidFill>
                <a:effectLst/>
                <a:latin typeface="Yu Gothic UI Semilight" panose="020B0400000000000000" pitchFamily="34" charset="-128"/>
                <a:ea typeface="Yu Gothic UI Semilight" panose="020B0400000000000000" pitchFamily="34" charset="-128"/>
              </a:rPr>
              <a:t> (human chorionic gonadotropin hormone). This is a signal to the ovaries to continue to produce progesterone. </a:t>
            </a:r>
            <a:r>
              <a:rPr lang="en-US" sz="2000" b="0" i="0" dirty="0" err="1">
                <a:solidFill>
                  <a:srgbClr val="333333"/>
                </a:solidFill>
                <a:effectLst/>
                <a:latin typeface="Yu Gothic UI Semilight" panose="020B0400000000000000" pitchFamily="34" charset="-128"/>
                <a:ea typeface="Yu Gothic UI Semilight" panose="020B0400000000000000" pitchFamily="34" charset="-128"/>
              </a:rPr>
              <a:t>hCG</a:t>
            </a:r>
            <a:r>
              <a:rPr lang="en-US" sz="2000" b="0" i="0" dirty="0">
                <a:solidFill>
                  <a:srgbClr val="333333"/>
                </a:solidFill>
                <a:effectLst/>
                <a:latin typeface="Yu Gothic UI Semilight" panose="020B0400000000000000" pitchFamily="34" charset="-128"/>
                <a:ea typeface="Yu Gothic UI Semilight" panose="020B0400000000000000" pitchFamily="34" charset="-128"/>
              </a:rPr>
              <a:t> prevents the onset of her menses (the blood and matter discharged during ovulation) and enables a woman to become pregnant. Progesterone then continues to be produced, nurturing the fetus as it starts to grow. After 8-10 weeks of pregnancy, the placenta takes over progesterone production and increases production until the baby is born</a:t>
            </a:r>
          </a:p>
          <a:p>
            <a:pPr marL="0" indent="0">
              <a:buNone/>
            </a:pPr>
            <a:endParaRPr lang="en-US" dirty="0"/>
          </a:p>
        </p:txBody>
      </p:sp>
    </p:spTree>
    <p:extLst>
      <p:ext uri="{BB962C8B-B14F-4D97-AF65-F5344CB8AC3E}">
        <p14:creationId xmlns:p14="http://schemas.microsoft.com/office/powerpoint/2010/main" val="28864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174435" y="967409"/>
            <a:ext cx="5776940" cy="4261334"/>
          </a:xfrm>
        </p:spPr>
        <p:txBody>
          <a:bodyPr/>
          <a:lstStyle/>
          <a:p>
            <a:r>
              <a:rPr lang="en-US" dirty="0"/>
              <a:t>Progesterone also promotes increased secretion by the mucosal lining of the fallopian tubes. These secretions are necessary for nutrition of fertilized , dividing ovum as it traverses the fallopian tube before implantation.</a:t>
            </a:r>
          </a:p>
          <a:p>
            <a:r>
              <a:rPr lang="en-US" dirty="0"/>
              <a:t> </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7" name="Title 6">
            <a:extLst>
              <a:ext uri="{FF2B5EF4-FFF2-40B4-BE49-F238E27FC236}">
                <a16:creationId xmlns:a16="http://schemas.microsoft.com/office/drawing/2014/main" id="{AB366391-E3BA-AA22-4F56-EB0511359745}"/>
              </a:ext>
            </a:extLst>
          </p:cNvPr>
          <p:cNvSpPr>
            <a:spLocks noGrp="1"/>
          </p:cNvSpPr>
          <p:nvPr>
            <p:ph type="title"/>
          </p:nvPr>
        </p:nvSpPr>
        <p:spPr>
          <a:xfrm>
            <a:off x="2544418" y="42407"/>
            <a:ext cx="8831646" cy="1378226"/>
          </a:xfrm>
        </p:spPr>
        <p:txBody>
          <a:bodyPr/>
          <a:lstStyle/>
          <a:p>
            <a:r>
              <a:rPr lang="en-US" sz="2400" dirty="0">
                <a:latin typeface="Yu Gothic UI Semilight" panose="020B0400000000000000" pitchFamily="34" charset="-128"/>
                <a:ea typeface="Yu Gothic UI Semilight" panose="020B0400000000000000" pitchFamily="34" charset="-128"/>
              </a:rPr>
              <a:t>Effect of progesterone on the fallopian tubes:</a:t>
            </a:r>
            <a:br>
              <a:rPr lang="en-US" sz="2400" dirty="0">
                <a:latin typeface="Yu Gothic UI Semilight" panose="020B0400000000000000" pitchFamily="34" charset="-128"/>
                <a:ea typeface="Yu Gothic UI Semilight" panose="020B0400000000000000" pitchFamily="34" charset="-128"/>
              </a:rPr>
            </a:br>
            <a:endParaRPr lang="en-US" sz="2400"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0" y="0"/>
            <a:ext cx="8275320" cy="622852"/>
          </a:xfrm>
        </p:spPr>
        <p:txBody>
          <a:bodyPr/>
          <a:lstStyle/>
          <a:p>
            <a:r>
              <a:rPr lang="en-US" sz="2400" dirty="0">
                <a:latin typeface="Yu Gothic UI Semilight" panose="020B0400000000000000" pitchFamily="34" charset="-128"/>
                <a:ea typeface="Yu Gothic UI Semilight" panose="020B0400000000000000" pitchFamily="34" charset="-128"/>
              </a:rPr>
              <a:t>Progesterone promotes development of the breast</a:t>
            </a:r>
            <a:br>
              <a:rPr lang="en-US" sz="2400" dirty="0">
                <a:latin typeface="Yu Gothic UI Semilight" panose="020B0400000000000000" pitchFamily="34" charset="-128"/>
                <a:ea typeface="Yu Gothic UI Semilight" panose="020B0400000000000000" pitchFamily="34" charset="-128"/>
              </a:rPr>
            </a:br>
            <a:endParaRPr lang="en-US" sz="2400" dirty="0">
              <a:latin typeface="Yu Gothic UI Semilight" panose="020B0400000000000000" pitchFamily="34" charset="-128"/>
              <a:ea typeface="Yu Gothic UI Semilight" panose="020B0400000000000000" pitchFamily="34" charset="-128"/>
            </a:endParaRP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08760" y="848139"/>
            <a:ext cx="5879592" cy="2580861"/>
          </a:xfrm>
        </p:spPr>
        <p:txBody>
          <a:bodyPr/>
          <a:lstStyle/>
          <a:p>
            <a:r>
              <a:rPr lang="en-US" sz="2400" dirty="0">
                <a:latin typeface="Yu Gothic UI Semilight" panose="020B0400000000000000" pitchFamily="34" charset="-128"/>
                <a:ea typeface="Yu Gothic UI Semilight" panose="020B0400000000000000" pitchFamily="34" charset="-128"/>
              </a:rPr>
              <a:t>Progesterone promotes development of the lobules and alveoli of the breasts, causing the alveolar cells to proliferate ,  enlarge , and become secretory in nature .</a:t>
            </a:r>
          </a:p>
          <a:p>
            <a:endParaRPr lang="en-US" dirty="0"/>
          </a:p>
        </p:txBody>
      </p:sp>
    </p:spTree>
    <p:extLst>
      <p:ext uri="{BB962C8B-B14F-4D97-AF65-F5344CB8AC3E}">
        <p14:creationId xmlns:p14="http://schemas.microsoft.com/office/powerpoint/2010/main" val="9481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47BD-F419-7467-F76A-3AE0A7ED407A}"/>
              </a:ext>
            </a:extLst>
          </p:cNvPr>
          <p:cNvSpPr>
            <a:spLocks noGrp="1"/>
          </p:cNvSpPr>
          <p:nvPr>
            <p:ph type="ctrTitle"/>
          </p:nvPr>
        </p:nvSpPr>
        <p:spPr>
          <a:xfrm>
            <a:off x="-1" y="-24384"/>
            <a:ext cx="9051235" cy="541219"/>
          </a:xfrm>
        </p:spPr>
        <p:txBody>
          <a:bodyPr/>
          <a:lstStyle/>
          <a:p>
            <a:r>
              <a:rPr lang="en-US" sz="2800" b="1" i="0" dirty="0">
                <a:solidFill>
                  <a:srgbClr val="2C2A29"/>
                </a:solidFill>
                <a:effectLst/>
                <a:latin typeface="acumin-pro"/>
              </a:rPr>
              <a:t>Potential Problems with Progesterone Production</a:t>
            </a:r>
            <a:br>
              <a:rPr lang="en-US" b="1" i="0" dirty="0">
                <a:solidFill>
                  <a:srgbClr val="2C2A29"/>
                </a:solidFill>
                <a:effectLst/>
                <a:latin typeface="acumin-pro"/>
              </a:rPr>
            </a:br>
            <a:endParaRPr lang="en-US" dirty="0"/>
          </a:p>
        </p:txBody>
      </p:sp>
      <p:sp>
        <p:nvSpPr>
          <p:cNvPr id="3" name="Subtitle 2">
            <a:extLst>
              <a:ext uri="{FF2B5EF4-FFF2-40B4-BE49-F238E27FC236}">
                <a16:creationId xmlns:a16="http://schemas.microsoft.com/office/drawing/2014/main" id="{BAD7D34E-5544-3818-E3E6-9A9EA36C410C}"/>
              </a:ext>
            </a:extLst>
          </p:cNvPr>
          <p:cNvSpPr>
            <a:spLocks noGrp="1"/>
          </p:cNvSpPr>
          <p:nvPr>
            <p:ph type="subTitle" idx="1"/>
          </p:nvPr>
        </p:nvSpPr>
        <p:spPr>
          <a:xfrm>
            <a:off x="1" y="516835"/>
            <a:ext cx="9727096" cy="6175513"/>
          </a:xfrm>
        </p:spPr>
        <p:txBody>
          <a:bodyPr/>
          <a:lstStyle/>
          <a:p>
            <a:pPr algn="l"/>
            <a:r>
              <a:rPr lang="en-US" b="0" i="0" dirty="0">
                <a:solidFill>
                  <a:srgbClr val="2C2A29"/>
                </a:solidFill>
                <a:effectLst/>
                <a:latin typeface="Yu Gothic UI Semilight" panose="020B0400000000000000" pitchFamily="34" charset="-128"/>
                <a:ea typeface="Yu Gothic UI Semilight" panose="020B0400000000000000" pitchFamily="34" charset="-128"/>
              </a:rPr>
              <a:t>Women who have low levels of progesterone will have abnormal menstrual cycles or may struggle to conceive because the progesterone does not trigger the proper environment for a conceived egg to grow. Women who have low progesterone levels and who do succeed in getting pregnant are at higher risk for miscarriage or pre-term delivery, because the hormone helps maintain the pregnancy. </a:t>
            </a:r>
            <a:br>
              <a:rPr lang="en-US" b="0" i="0" dirty="0">
                <a:solidFill>
                  <a:srgbClr val="2C2A29"/>
                </a:solidFill>
                <a:effectLst/>
                <a:latin typeface="Yu Gothic UI Semilight" panose="020B0400000000000000" pitchFamily="34" charset="-128"/>
                <a:ea typeface="Yu Gothic UI Semilight" panose="020B0400000000000000" pitchFamily="34" charset="-128"/>
              </a:rPr>
            </a:br>
            <a:br>
              <a:rPr lang="en-US" b="0" i="0" dirty="0">
                <a:solidFill>
                  <a:srgbClr val="2C2A29"/>
                </a:solidFill>
                <a:effectLst/>
                <a:latin typeface="Yu Gothic UI Semilight" panose="020B0400000000000000" pitchFamily="34" charset="-128"/>
                <a:ea typeface="Yu Gothic UI Semilight" panose="020B0400000000000000" pitchFamily="34" charset="-128"/>
              </a:rPr>
            </a:br>
            <a:r>
              <a:rPr lang="en-US" b="0" i="0" dirty="0">
                <a:solidFill>
                  <a:srgbClr val="2C2A29"/>
                </a:solidFill>
                <a:effectLst/>
                <a:latin typeface="Yu Gothic UI Semilight" panose="020B0400000000000000" pitchFamily="34" charset="-128"/>
                <a:ea typeface="Yu Gothic UI Semilight" panose="020B0400000000000000" pitchFamily="34" charset="-128"/>
              </a:rPr>
              <a:t>Signs of low progesterone include:</a:t>
            </a:r>
          </a:p>
          <a:p>
            <a:pPr algn="l">
              <a:buFont typeface="Arial" panose="020B0604020202020204" pitchFamily="34" charset="0"/>
              <a:buChar char="•"/>
            </a:pPr>
            <a:r>
              <a:rPr lang="en-US" b="0" i="0" dirty="0">
                <a:solidFill>
                  <a:srgbClr val="2C2A29"/>
                </a:solidFill>
                <a:effectLst/>
                <a:latin typeface="Yu Gothic UI Semilight" panose="020B0400000000000000" pitchFamily="34" charset="-128"/>
                <a:ea typeface="Yu Gothic UI Semilight" panose="020B0400000000000000" pitchFamily="34" charset="-128"/>
              </a:rPr>
              <a:t>Abnormal uterine bleeding</a:t>
            </a:r>
          </a:p>
          <a:p>
            <a:pPr algn="l">
              <a:buFont typeface="Arial" panose="020B0604020202020204" pitchFamily="34" charset="0"/>
              <a:buChar char="•"/>
            </a:pPr>
            <a:r>
              <a:rPr lang="en-US" b="0" i="0" dirty="0">
                <a:solidFill>
                  <a:srgbClr val="2C2A29"/>
                </a:solidFill>
                <a:effectLst/>
                <a:latin typeface="Yu Gothic UI Semilight" panose="020B0400000000000000" pitchFamily="34" charset="-128"/>
                <a:ea typeface="Yu Gothic UI Semilight" panose="020B0400000000000000" pitchFamily="34" charset="-128"/>
              </a:rPr>
              <a:t>Irregular or missed periods</a:t>
            </a:r>
          </a:p>
          <a:p>
            <a:pPr algn="l">
              <a:buFont typeface="Arial" panose="020B0604020202020204" pitchFamily="34" charset="0"/>
              <a:buChar char="•"/>
            </a:pPr>
            <a:r>
              <a:rPr lang="en-US" b="0" i="0" dirty="0">
                <a:solidFill>
                  <a:srgbClr val="2C2A29"/>
                </a:solidFill>
                <a:effectLst/>
                <a:latin typeface="Yu Gothic UI Semilight" panose="020B0400000000000000" pitchFamily="34" charset="-128"/>
                <a:ea typeface="Yu Gothic UI Semilight" panose="020B0400000000000000" pitchFamily="34" charset="-128"/>
              </a:rPr>
              <a:t>Spotting and abdominal pain during pregnancy</a:t>
            </a:r>
          </a:p>
          <a:p>
            <a:pPr algn="l">
              <a:buFont typeface="Arial" panose="020B0604020202020204" pitchFamily="34" charset="0"/>
              <a:buChar char="•"/>
            </a:pPr>
            <a:r>
              <a:rPr lang="en-US" b="0" i="0" dirty="0">
                <a:solidFill>
                  <a:srgbClr val="2C2A29"/>
                </a:solidFill>
                <a:effectLst/>
                <a:latin typeface="Yu Gothic UI Semilight" panose="020B0400000000000000" pitchFamily="34" charset="-128"/>
                <a:ea typeface="Yu Gothic UI Semilight" panose="020B0400000000000000" pitchFamily="34" charset="-128"/>
              </a:rPr>
              <a:t>Frequent miscarriages</a:t>
            </a:r>
          </a:p>
          <a:p>
            <a:endParaRPr lang="en-US"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29212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0" y="0"/>
            <a:ext cx="5696712" cy="1669774"/>
          </a:xfrm>
        </p:spPr>
        <p:txBody>
          <a:bodyPr/>
          <a:lstStyle/>
          <a:p>
            <a:r>
              <a:rPr lang="en-US" sz="2400" dirty="0"/>
              <a:t>Progesterone in males</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503583" y="2642616"/>
            <a:ext cx="6334539" cy="3148584"/>
          </a:xfrm>
        </p:spPr>
        <p:txBody>
          <a:bodyPr/>
          <a:lstStyle/>
          <a:p>
            <a:r>
              <a:rPr lang="en-US" b="1" i="0" dirty="0">
                <a:solidFill>
                  <a:srgbClr val="BDC1C6"/>
                </a:solidFill>
                <a:effectLst/>
                <a:latin typeface="Yu Gothic UI Semilight" panose="020B0400000000000000" pitchFamily="34" charset="-128"/>
                <a:ea typeface="Yu Gothic UI Semilight" panose="020B0400000000000000" pitchFamily="34" charset="-128"/>
              </a:rPr>
              <a:t>Progesterone is known as a female hormone, but males need progesterone to produce testosterone. The adrenal glands and testes in males produce progesterone</a:t>
            </a:r>
            <a:endParaRPr lang="en-US" b="1"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100396242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{6C7D59BE-82D6-42D6-92CD-FA3C2A14E275}tf78438558_win32</Template>
  <TotalTime>67</TotalTime>
  <Words>624</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Yu Gothic UI Light</vt:lpstr>
      <vt:lpstr>Yu Gothic UI Semilight</vt:lpstr>
      <vt:lpstr>acumin-pro</vt:lpstr>
      <vt:lpstr>Arial</vt:lpstr>
      <vt:lpstr>Arial Black</vt:lpstr>
      <vt:lpstr>Sabon Next LT</vt:lpstr>
      <vt:lpstr>Office Theme</vt:lpstr>
      <vt:lpstr>Progesteron  </vt:lpstr>
      <vt:lpstr>Introduction: </vt:lpstr>
      <vt:lpstr>Menstrual cycle and role of progesteron</vt:lpstr>
      <vt:lpstr>PowerPoint Presentation</vt:lpstr>
      <vt:lpstr>Progesteron in pregnancy </vt:lpstr>
      <vt:lpstr>Effect of progesterone on the fallopian tubes: </vt:lpstr>
      <vt:lpstr>Progesterone promotes development of the breast </vt:lpstr>
      <vt:lpstr>Potential Problems with Progesterone Production </vt:lpstr>
      <vt:lpstr>Progesterone in males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Progesteron  </dc:title>
  <dc:subject/>
  <dc:creator>amtul hayee</dc:creator>
  <cp:lastModifiedBy>amtul hayee</cp:lastModifiedBy>
  <cp:revision>1</cp:revision>
  <dcterms:created xsi:type="dcterms:W3CDTF">2022-11-14T16:52:34Z</dcterms:created>
  <dcterms:modified xsi:type="dcterms:W3CDTF">2022-11-14T18:00:30Z</dcterms:modified>
</cp:coreProperties>
</file>